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63"/>
  </p:notesMasterIdLst>
  <p:sldIdLst>
    <p:sldId id="258" r:id="rId2"/>
    <p:sldId id="388" r:id="rId3"/>
    <p:sldId id="257" r:id="rId4"/>
    <p:sldId id="385" r:id="rId5"/>
    <p:sldId id="443" r:id="rId6"/>
    <p:sldId id="447" r:id="rId7"/>
    <p:sldId id="449" r:id="rId8"/>
    <p:sldId id="450" r:id="rId9"/>
    <p:sldId id="451" r:id="rId10"/>
    <p:sldId id="389" r:id="rId11"/>
    <p:sldId id="448" r:id="rId12"/>
    <p:sldId id="442" r:id="rId13"/>
    <p:sldId id="453" r:id="rId14"/>
    <p:sldId id="436" r:id="rId15"/>
    <p:sldId id="454" r:id="rId16"/>
    <p:sldId id="462" r:id="rId17"/>
    <p:sldId id="456" r:id="rId18"/>
    <p:sldId id="455" r:id="rId19"/>
    <p:sldId id="433" r:id="rId20"/>
    <p:sldId id="457" r:id="rId21"/>
    <p:sldId id="460" r:id="rId22"/>
    <p:sldId id="461" r:id="rId23"/>
    <p:sldId id="458" r:id="rId24"/>
    <p:sldId id="459" r:id="rId25"/>
    <p:sldId id="437" r:id="rId26"/>
    <p:sldId id="464" r:id="rId27"/>
    <p:sldId id="390" r:id="rId28"/>
    <p:sldId id="434" r:id="rId29"/>
    <p:sldId id="463" r:id="rId30"/>
    <p:sldId id="441" r:id="rId31"/>
    <p:sldId id="387" r:id="rId32"/>
    <p:sldId id="435" r:id="rId33"/>
    <p:sldId id="393" r:id="rId34"/>
    <p:sldId id="438" r:id="rId35"/>
    <p:sldId id="439" r:id="rId36"/>
    <p:sldId id="259" r:id="rId37"/>
    <p:sldId id="445" r:id="rId38"/>
    <p:sldId id="444" r:id="rId39"/>
    <p:sldId id="396" r:id="rId40"/>
    <p:sldId id="397" r:id="rId41"/>
    <p:sldId id="398" r:id="rId42"/>
    <p:sldId id="399" r:id="rId43"/>
    <p:sldId id="400" r:id="rId44"/>
    <p:sldId id="401" r:id="rId45"/>
    <p:sldId id="402" r:id="rId46"/>
    <p:sldId id="403" r:id="rId47"/>
    <p:sldId id="420" r:id="rId48"/>
    <p:sldId id="440" r:id="rId49"/>
    <p:sldId id="404" r:id="rId50"/>
    <p:sldId id="429" r:id="rId51"/>
    <p:sldId id="430" r:id="rId52"/>
    <p:sldId id="431" r:id="rId53"/>
    <p:sldId id="432" r:id="rId54"/>
    <p:sldId id="266" r:id="rId55"/>
    <p:sldId id="267" r:id="rId56"/>
    <p:sldId id="408" r:id="rId57"/>
    <p:sldId id="417" r:id="rId58"/>
    <p:sldId id="418" r:id="rId59"/>
    <p:sldId id="419" r:id="rId60"/>
    <p:sldId id="410" r:id="rId61"/>
    <p:sldId id="414" r:id="rId62"/>
    <p:sldId id="415" r:id="rId63"/>
    <p:sldId id="416" r:id="rId64"/>
    <p:sldId id="421" r:id="rId65"/>
    <p:sldId id="422" r:id="rId66"/>
    <p:sldId id="423" r:id="rId67"/>
    <p:sldId id="446" r:id="rId68"/>
    <p:sldId id="260" r:id="rId69"/>
    <p:sldId id="261" r:id="rId70"/>
    <p:sldId id="262" r:id="rId71"/>
    <p:sldId id="263" r:id="rId72"/>
    <p:sldId id="264" r:id="rId73"/>
    <p:sldId id="265" r:id="rId74"/>
    <p:sldId id="382" r:id="rId75"/>
    <p:sldId id="269" r:id="rId76"/>
    <p:sldId id="268" r:id="rId77"/>
    <p:sldId id="270" r:id="rId78"/>
    <p:sldId id="271" r:id="rId79"/>
    <p:sldId id="272" r:id="rId80"/>
    <p:sldId id="273" r:id="rId81"/>
    <p:sldId id="274" r:id="rId82"/>
    <p:sldId id="275" r:id="rId83"/>
    <p:sldId id="276" r:id="rId84"/>
    <p:sldId id="278" r:id="rId85"/>
    <p:sldId id="277" r:id="rId86"/>
    <p:sldId id="279" r:id="rId87"/>
    <p:sldId id="289" r:id="rId88"/>
    <p:sldId id="281" r:id="rId89"/>
    <p:sldId id="282" r:id="rId90"/>
    <p:sldId id="284" r:id="rId91"/>
    <p:sldId id="285" r:id="rId92"/>
    <p:sldId id="286" r:id="rId93"/>
    <p:sldId id="287" r:id="rId94"/>
    <p:sldId id="290" r:id="rId95"/>
    <p:sldId id="291" r:id="rId96"/>
    <p:sldId id="292" r:id="rId97"/>
    <p:sldId id="293" r:id="rId98"/>
    <p:sldId id="294" r:id="rId99"/>
    <p:sldId id="295" r:id="rId100"/>
    <p:sldId id="296" r:id="rId101"/>
    <p:sldId id="297" r:id="rId102"/>
    <p:sldId id="298" r:id="rId103"/>
    <p:sldId id="299" r:id="rId104"/>
    <p:sldId id="324" r:id="rId105"/>
    <p:sldId id="301" r:id="rId106"/>
    <p:sldId id="302" r:id="rId107"/>
    <p:sldId id="303" r:id="rId108"/>
    <p:sldId id="304" r:id="rId109"/>
    <p:sldId id="305" r:id="rId110"/>
    <p:sldId id="306" r:id="rId111"/>
    <p:sldId id="307" r:id="rId112"/>
    <p:sldId id="308" r:id="rId113"/>
    <p:sldId id="325" r:id="rId114"/>
    <p:sldId id="309" r:id="rId115"/>
    <p:sldId id="310" r:id="rId116"/>
    <p:sldId id="312" r:id="rId117"/>
    <p:sldId id="313" r:id="rId118"/>
    <p:sldId id="375" r:id="rId119"/>
    <p:sldId id="374" r:id="rId120"/>
    <p:sldId id="373" r:id="rId121"/>
    <p:sldId id="314" r:id="rId122"/>
    <p:sldId id="372" r:id="rId123"/>
    <p:sldId id="379" r:id="rId124"/>
    <p:sldId id="315" r:id="rId125"/>
    <p:sldId id="371" r:id="rId126"/>
    <p:sldId id="381" r:id="rId127"/>
    <p:sldId id="316" r:id="rId128"/>
    <p:sldId id="378" r:id="rId129"/>
    <p:sldId id="317" r:id="rId130"/>
    <p:sldId id="377" r:id="rId131"/>
    <p:sldId id="318" r:id="rId132"/>
    <p:sldId id="320" r:id="rId133"/>
    <p:sldId id="380" r:id="rId134"/>
    <p:sldId id="321" r:id="rId135"/>
    <p:sldId id="319" r:id="rId136"/>
    <p:sldId id="322" r:id="rId137"/>
    <p:sldId id="327" r:id="rId138"/>
    <p:sldId id="323" r:id="rId139"/>
    <p:sldId id="328" r:id="rId140"/>
    <p:sldId id="326" r:id="rId141"/>
    <p:sldId id="329" r:id="rId142"/>
    <p:sldId id="288" r:id="rId143"/>
    <p:sldId id="369" r:id="rId144"/>
    <p:sldId id="330" r:id="rId145"/>
    <p:sldId id="331" r:id="rId146"/>
    <p:sldId id="332" r:id="rId147"/>
    <p:sldId id="333" r:id="rId148"/>
    <p:sldId id="334" r:id="rId149"/>
    <p:sldId id="335" r:id="rId150"/>
    <p:sldId id="336" r:id="rId151"/>
    <p:sldId id="337" r:id="rId152"/>
    <p:sldId id="338" r:id="rId153"/>
    <p:sldId id="346" r:id="rId154"/>
    <p:sldId id="343" r:id="rId155"/>
    <p:sldId id="339" r:id="rId156"/>
    <p:sldId id="340" r:id="rId157"/>
    <p:sldId id="342" r:id="rId158"/>
    <p:sldId id="347" r:id="rId159"/>
    <p:sldId id="341" r:id="rId160"/>
    <p:sldId id="345" r:id="rId161"/>
    <p:sldId id="344" r:id="rId162"/>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FFFFCC"/>
    <a:srgbClr val="000099"/>
    <a:srgbClr val="EE77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774" y="96"/>
      </p:cViewPr>
      <p:guideLst>
        <p:guide orient="horz" pos="2160"/>
        <p:guide pos="384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418E954-C704-4AD4-84DD-F1DBDCC293A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ahoma" charset="0"/>
              </a:defRPr>
            </a:lvl1pPr>
          </a:lstStyle>
          <a:p>
            <a:pPr>
              <a:defRPr/>
            </a:pPr>
            <a:endParaRPr lang="it-IT"/>
          </a:p>
        </p:txBody>
      </p:sp>
      <p:sp>
        <p:nvSpPr>
          <p:cNvPr id="3" name="Segnaposto data 2">
            <a:extLst>
              <a:ext uri="{FF2B5EF4-FFF2-40B4-BE49-F238E27FC236}">
                <a16:creationId xmlns:a16="http://schemas.microsoft.com/office/drawing/2014/main" id="{D9ADCDF3-D785-47E2-91C1-0ECE84C058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ahoma" charset="0"/>
              </a:defRPr>
            </a:lvl1pPr>
          </a:lstStyle>
          <a:p>
            <a:pPr>
              <a:defRPr/>
            </a:pPr>
            <a:fld id="{90879C4E-82DB-4C2E-87C0-D26BDDAB7A07}" type="datetimeFigureOut">
              <a:rPr lang="it-IT"/>
              <a:pPr>
                <a:defRPr/>
              </a:pPr>
              <a:t>04/12/2021</a:t>
            </a:fld>
            <a:endParaRPr lang="it-IT"/>
          </a:p>
        </p:txBody>
      </p:sp>
      <p:sp>
        <p:nvSpPr>
          <p:cNvPr id="4" name="Segnaposto immagine diapositiva 3">
            <a:extLst>
              <a:ext uri="{FF2B5EF4-FFF2-40B4-BE49-F238E27FC236}">
                <a16:creationId xmlns:a16="http://schemas.microsoft.com/office/drawing/2014/main" id="{E222E189-8136-474E-8DBE-538E59A4DFD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13E202B3-EF88-443F-8291-87EA0B92639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13E4E45E-C327-4170-B18F-11860883C8C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ahoma" charset="0"/>
              </a:defRPr>
            </a:lvl1pPr>
          </a:lstStyle>
          <a:p>
            <a:pPr>
              <a:defRPr/>
            </a:pPr>
            <a:endParaRPr lang="it-IT"/>
          </a:p>
        </p:txBody>
      </p:sp>
      <p:sp>
        <p:nvSpPr>
          <p:cNvPr id="7" name="Segnaposto numero diapositiva 6">
            <a:extLst>
              <a:ext uri="{FF2B5EF4-FFF2-40B4-BE49-F238E27FC236}">
                <a16:creationId xmlns:a16="http://schemas.microsoft.com/office/drawing/2014/main" id="{83409785-E061-4B42-BDFE-88D620747A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854843-0C1C-4990-9045-2E691E06799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immagine diapositiva 1">
            <a:extLst>
              <a:ext uri="{FF2B5EF4-FFF2-40B4-BE49-F238E27FC236}">
                <a16:creationId xmlns:a16="http://schemas.microsoft.com/office/drawing/2014/main" id="{024A0736-C122-4321-85A5-6C487DF8041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egnaposto note 2">
            <a:extLst>
              <a:ext uri="{FF2B5EF4-FFF2-40B4-BE49-F238E27FC236}">
                <a16:creationId xmlns:a16="http://schemas.microsoft.com/office/drawing/2014/main" id="{ABC1EC37-94D8-473C-89DF-24226BC673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100" name="Segnaposto numero diapositiva 3">
            <a:extLst>
              <a:ext uri="{FF2B5EF4-FFF2-40B4-BE49-F238E27FC236}">
                <a16:creationId xmlns:a16="http://schemas.microsoft.com/office/drawing/2014/main" id="{F408075C-96A5-4DE0-A7D7-12E9200E00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3514E21-A771-43C1-803E-B37739C9A760}" type="slidenum">
              <a:rPr lang="it-IT" altLang="it-IT" smtClean="0"/>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18</a:t>
            </a:fld>
            <a:endParaRPr lang="it-IT" altLang="it-IT"/>
          </a:p>
        </p:txBody>
      </p:sp>
    </p:spTree>
    <p:extLst>
      <p:ext uri="{BB962C8B-B14F-4D97-AF65-F5344CB8AC3E}">
        <p14:creationId xmlns:p14="http://schemas.microsoft.com/office/powerpoint/2010/main" val="217199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19</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20</a:t>
            </a:fld>
            <a:endParaRPr lang="it-IT" altLang="it-IT"/>
          </a:p>
        </p:txBody>
      </p:sp>
    </p:spTree>
    <p:extLst>
      <p:ext uri="{BB962C8B-B14F-4D97-AF65-F5344CB8AC3E}">
        <p14:creationId xmlns:p14="http://schemas.microsoft.com/office/powerpoint/2010/main" val="50738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21</a:t>
            </a:fld>
            <a:endParaRPr lang="it-IT" altLang="it-IT"/>
          </a:p>
        </p:txBody>
      </p:sp>
    </p:spTree>
    <p:extLst>
      <p:ext uri="{BB962C8B-B14F-4D97-AF65-F5344CB8AC3E}">
        <p14:creationId xmlns:p14="http://schemas.microsoft.com/office/powerpoint/2010/main" val="404329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equilibrio</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22</a:t>
            </a:fld>
            <a:endParaRPr lang="it-IT" altLang="it-IT"/>
          </a:p>
        </p:txBody>
      </p:sp>
    </p:spTree>
    <p:extLst>
      <p:ext uri="{BB962C8B-B14F-4D97-AF65-F5344CB8AC3E}">
        <p14:creationId xmlns:p14="http://schemas.microsoft.com/office/powerpoint/2010/main" val="301069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28C4FA20-865C-4FA2-A8FA-B59307E779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4F61253D-32DE-41CF-9650-D56F97DD3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Amare significa</a:t>
            </a:r>
          </a:p>
        </p:txBody>
      </p:sp>
      <p:sp>
        <p:nvSpPr>
          <p:cNvPr id="15364" name="Segnaposto numero diapositiva 3">
            <a:extLst>
              <a:ext uri="{FF2B5EF4-FFF2-40B4-BE49-F238E27FC236}">
                <a16:creationId xmlns:a16="http://schemas.microsoft.com/office/drawing/2014/main" id="{D6693265-B6C0-443B-B727-610470AB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A6BAAEC-0E56-4F28-BB84-FF5976739DDC}" type="slidenum">
              <a:rPr lang="it-IT" altLang="it-IT" smtClean="0"/>
              <a:pPr/>
              <a:t>23</a:t>
            </a:fld>
            <a:endParaRPr lang="it-IT" altLang="it-IT"/>
          </a:p>
        </p:txBody>
      </p:sp>
    </p:spTree>
    <p:extLst>
      <p:ext uri="{BB962C8B-B14F-4D97-AF65-F5344CB8AC3E}">
        <p14:creationId xmlns:p14="http://schemas.microsoft.com/office/powerpoint/2010/main" val="425224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a:extLst>
              <a:ext uri="{FF2B5EF4-FFF2-40B4-BE49-F238E27FC236}">
                <a16:creationId xmlns:a16="http://schemas.microsoft.com/office/drawing/2014/main" id="{7FC8CAAA-55D2-4602-B7A6-3223AE5191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a:extLst>
              <a:ext uri="{FF2B5EF4-FFF2-40B4-BE49-F238E27FC236}">
                <a16:creationId xmlns:a16="http://schemas.microsoft.com/office/drawing/2014/main" id="{117583E9-8A14-4491-9E24-C0DA4C469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Quando si ama veramente, i sacrifici e le sofferenze divewntano sempre più leggere</a:t>
            </a:r>
          </a:p>
        </p:txBody>
      </p:sp>
      <p:sp>
        <p:nvSpPr>
          <p:cNvPr id="17412" name="Segnaposto numero diapositiva 3">
            <a:extLst>
              <a:ext uri="{FF2B5EF4-FFF2-40B4-BE49-F238E27FC236}">
                <a16:creationId xmlns:a16="http://schemas.microsoft.com/office/drawing/2014/main" id="{429BBA18-EAC7-4C2C-80A1-B0165DA04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E0519B-C923-4425-8F9A-EB4BBBC1C93F}" type="slidenum">
              <a:rPr lang="it-IT" altLang="it-IT" smtClean="0"/>
              <a:pPr/>
              <a:t>25</a:t>
            </a:fld>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a:extLst>
              <a:ext uri="{FF2B5EF4-FFF2-40B4-BE49-F238E27FC236}">
                <a16:creationId xmlns:a16="http://schemas.microsoft.com/office/drawing/2014/main" id="{7FC8CAAA-55D2-4602-B7A6-3223AE51911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a:extLst>
              <a:ext uri="{FF2B5EF4-FFF2-40B4-BE49-F238E27FC236}">
                <a16:creationId xmlns:a16="http://schemas.microsoft.com/office/drawing/2014/main" id="{117583E9-8A14-4491-9E24-C0DA4C469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Quando si ama veramente, i sacrifici e le sofferenze divewntano sempre più leggere</a:t>
            </a:r>
          </a:p>
        </p:txBody>
      </p:sp>
      <p:sp>
        <p:nvSpPr>
          <p:cNvPr id="17412" name="Segnaposto numero diapositiva 3">
            <a:extLst>
              <a:ext uri="{FF2B5EF4-FFF2-40B4-BE49-F238E27FC236}">
                <a16:creationId xmlns:a16="http://schemas.microsoft.com/office/drawing/2014/main" id="{429BBA18-EAC7-4C2C-80A1-B0165DA048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E0519B-C923-4425-8F9A-EB4BBBC1C93F}" type="slidenum">
              <a:rPr lang="it-IT" altLang="it-IT" smtClean="0"/>
              <a:pPr/>
              <a:t>26</a:t>
            </a:fld>
            <a:endParaRPr lang="it-IT" altLang="it-IT"/>
          </a:p>
        </p:txBody>
      </p:sp>
    </p:spTree>
    <p:extLst>
      <p:ext uri="{BB962C8B-B14F-4D97-AF65-F5344CB8AC3E}">
        <p14:creationId xmlns:p14="http://schemas.microsoft.com/office/powerpoint/2010/main" val="143003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Video dello psicologo Ezio Aceti   https://www.youtube.com/watch?v=CEpJVYfdxnQ </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29</a:t>
            </a:fld>
            <a:endParaRPr lang="it-IT" altLang="it-IT"/>
          </a:p>
        </p:txBody>
      </p:sp>
    </p:spTree>
    <p:extLst>
      <p:ext uri="{BB962C8B-B14F-4D97-AF65-F5344CB8AC3E}">
        <p14:creationId xmlns:p14="http://schemas.microsoft.com/office/powerpoint/2010/main" val="155004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3B927290-D52F-41F7-A679-A004D2F480C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Segnaposto note 2">
            <a:extLst>
              <a:ext uri="{FF2B5EF4-FFF2-40B4-BE49-F238E27FC236}">
                <a16:creationId xmlns:a16="http://schemas.microsoft.com/office/drawing/2014/main" id="{4C09ECA7-1630-49E3-A775-1F4E758F7D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a:t>Aggiornato al 30 ott 2017</a:t>
            </a:r>
          </a:p>
        </p:txBody>
      </p:sp>
      <p:sp>
        <p:nvSpPr>
          <p:cNvPr id="28676" name="Segnaposto numero diapositiva 3">
            <a:extLst>
              <a:ext uri="{FF2B5EF4-FFF2-40B4-BE49-F238E27FC236}">
                <a16:creationId xmlns:a16="http://schemas.microsoft.com/office/drawing/2014/main" id="{5F42A9B9-C475-4767-8079-2AFB84AF5E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A6BBD3-7106-4EE4-B97B-6DDABDC396C9}" type="slidenum">
              <a:rPr lang="it-IT" altLang="it-IT" smtClean="0"/>
              <a:pPr/>
              <a:t>39</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a:extLst>
              <a:ext uri="{FF2B5EF4-FFF2-40B4-BE49-F238E27FC236}">
                <a16:creationId xmlns:a16="http://schemas.microsoft.com/office/drawing/2014/main" id="{2C55BF93-7CBA-4597-B1FB-1F8556844D5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a:extLst>
              <a:ext uri="{FF2B5EF4-FFF2-40B4-BE49-F238E27FC236}">
                <a16:creationId xmlns:a16="http://schemas.microsoft.com/office/drawing/2014/main" id="{53DA3060-4C2B-4509-BE27-8EB79A1160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Quali sono le cause della crisi del matrimonio?</a:t>
            </a:r>
          </a:p>
        </p:txBody>
      </p:sp>
      <p:sp>
        <p:nvSpPr>
          <p:cNvPr id="9220" name="Segnaposto numero diapositiva 3">
            <a:extLst>
              <a:ext uri="{FF2B5EF4-FFF2-40B4-BE49-F238E27FC236}">
                <a16:creationId xmlns:a16="http://schemas.microsoft.com/office/drawing/2014/main" id="{45282508-28A9-451C-8357-1497167C6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F111275-4BC0-4247-8FF0-00474B54F7E7}" type="slidenum">
              <a:rPr lang="it-IT" altLang="it-IT" smtClean="0"/>
              <a:pPr/>
              <a:t>5</a:t>
            </a:fld>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DB583092-A5A3-4A04-B8C4-1B8704B349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8475245A-24C2-4832-8286-8983D8564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Video Ezio Aceti</a:t>
            </a:r>
          </a:p>
        </p:txBody>
      </p:sp>
      <p:sp>
        <p:nvSpPr>
          <p:cNvPr id="37892" name="Segnaposto numero diapositiva 3">
            <a:extLst>
              <a:ext uri="{FF2B5EF4-FFF2-40B4-BE49-F238E27FC236}">
                <a16:creationId xmlns:a16="http://schemas.microsoft.com/office/drawing/2014/main" id="{3E707642-94F8-4626-9FB3-EFD2286A2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3EDDCD-3501-496B-8FBC-8D60279728E4}" type="slidenum">
              <a:rPr lang="it-IT" altLang="it-IT" smtClean="0"/>
              <a:pPr/>
              <a:t>47</a:t>
            </a:fld>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a:extLst>
              <a:ext uri="{FF2B5EF4-FFF2-40B4-BE49-F238E27FC236}">
                <a16:creationId xmlns:a16="http://schemas.microsoft.com/office/drawing/2014/main" id="{EDB6223B-1E86-4E12-B031-993A031CA9F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egnaposto note 2">
            <a:extLst>
              <a:ext uri="{FF2B5EF4-FFF2-40B4-BE49-F238E27FC236}">
                <a16:creationId xmlns:a16="http://schemas.microsoft.com/office/drawing/2014/main" id="{23BE80CA-A958-45EA-8769-A6CCD010F6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Esistono persone</a:t>
            </a:r>
          </a:p>
        </p:txBody>
      </p:sp>
      <p:sp>
        <p:nvSpPr>
          <p:cNvPr id="39940" name="Segnaposto numero diapositiva 3">
            <a:extLst>
              <a:ext uri="{FF2B5EF4-FFF2-40B4-BE49-F238E27FC236}">
                <a16:creationId xmlns:a16="http://schemas.microsoft.com/office/drawing/2014/main" id="{56C150B4-C668-40A1-8E0B-BE48090FB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0E33CA-D7DE-4BDB-B0DC-7B4278F4BABC}" type="slidenum">
              <a:rPr lang="it-IT" altLang="it-IT" smtClean="0"/>
              <a:pPr/>
              <a:t>48</a:t>
            </a:fld>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a:extLst>
              <a:ext uri="{FF2B5EF4-FFF2-40B4-BE49-F238E27FC236}">
                <a16:creationId xmlns:a16="http://schemas.microsoft.com/office/drawing/2014/main" id="{878BDE72-0D26-4662-9580-708035F798D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a:extLst>
              <a:ext uri="{FF2B5EF4-FFF2-40B4-BE49-F238E27FC236}">
                <a16:creationId xmlns:a16="http://schemas.microsoft.com/office/drawing/2014/main" id="{ABF596A8-71E8-462C-9F1C-5B7058A95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it-IT" b="1"/>
              <a:t>La vita è come un luna park?</a:t>
            </a:r>
          </a:p>
          <a:p>
            <a:pPr>
              <a:spcBef>
                <a:spcPct val="0"/>
              </a:spcBef>
            </a:pPr>
            <a:endParaRPr lang="it-IT" altLang="it-IT"/>
          </a:p>
          <a:p>
            <a:pPr>
              <a:spcBef>
                <a:spcPct val="0"/>
              </a:spcBef>
            </a:pPr>
            <a:r>
              <a:rPr lang="it-IT" altLang="it-IT"/>
              <a:t>Nel luna park tutto e solo per divertirsi e si paga per divertirsi.</a:t>
            </a:r>
          </a:p>
          <a:p>
            <a:pPr>
              <a:spcBef>
                <a:spcPct val="0"/>
              </a:spcBef>
            </a:pPr>
            <a:r>
              <a:rPr lang="it-IT" altLang="it-IT"/>
              <a:t>Finito il giro della giostra abbiamo risolto i problemi esistenziali personali?</a:t>
            </a:r>
          </a:p>
          <a:p>
            <a:pPr>
              <a:spcBef>
                <a:spcPct val="0"/>
              </a:spcBef>
            </a:pPr>
            <a:r>
              <a:rPr lang="it-IT" altLang="it-IT"/>
              <a:t>La giostra è servita solo per dimenticare?</a:t>
            </a:r>
          </a:p>
          <a:p>
            <a:pPr>
              <a:spcBef>
                <a:spcPct val="0"/>
              </a:spcBef>
            </a:pPr>
            <a:r>
              <a:rPr lang="it-IT" altLang="it-IT"/>
              <a:t>Spesso il divertimento solo per se stesso può diventare dipendenza che non rende libera la persona</a:t>
            </a:r>
          </a:p>
          <a:p>
            <a:pPr>
              <a:spcBef>
                <a:spcPct val="0"/>
              </a:spcBef>
            </a:pPr>
            <a:endParaRPr lang="it-IT" altLang="it-IT"/>
          </a:p>
        </p:txBody>
      </p:sp>
      <p:sp>
        <p:nvSpPr>
          <p:cNvPr id="43012" name="Segnaposto numero diapositiva 3">
            <a:extLst>
              <a:ext uri="{FF2B5EF4-FFF2-40B4-BE49-F238E27FC236}">
                <a16:creationId xmlns:a16="http://schemas.microsoft.com/office/drawing/2014/main" id="{D6217E30-14AA-427D-B6C5-0CE75246A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0F61FB-A1B0-4D00-9F6A-25C64CF88174}" type="slidenum">
              <a:rPr lang="it-IT" altLang="it-IT" smtClean="0"/>
              <a:pPr/>
              <a:t>50</a:t>
            </a:fld>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a:extLst>
              <a:ext uri="{FF2B5EF4-FFF2-40B4-BE49-F238E27FC236}">
                <a16:creationId xmlns:a16="http://schemas.microsoft.com/office/drawing/2014/main" id="{27A87E5B-D9FA-47FF-8A3C-31447AF613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a:extLst>
              <a:ext uri="{FF2B5EF4-FFF2-40B4-BE49-F238E27FC236}">
                <a16:creationId xmlns:a16="http://schemas.microsoft.com/office/drawing/2014/main" id="{24B7FE62-8243-4BB8-A91D-CE7A4DF095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50180" name="Segnaposto numero diapositiva 3">
            <a:extLst>
              <a:ext uri="{FF2B5EF4-FFF2-40B4-BE49-F238E27FC236}">
                <a16:creationId xmlns:a16="http://schemas.microsoft.com/office/drawing/2014/main" id="{8945E950-DFB3-4E0B-910A-4F786C3A01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73340E-BB3E-4BEE-8455-4D1BFCB840CD}" type="slidenum">
              <a:rPr lang="it-IT" altLang="it-IT" smtClean="0"/>
              <a:pPr/>
              <a:t>56</a:t>
            </a:fld>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a:extLst>
              <a:ext uri="{FF2B5EF4-FFF2-40B4-BE49-F238E27FC236}">
                <a16:creationId xmlns:a16="http://schemas.microsoft.com/office/drawing/2014/main" id="{DD842F9E-3D3B-4392-A46D-90577E1CFEE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a:extLst>
              <a:ext uri="{FF2B5EF4-FFF2-40B4-BE49-F238E27FC236}">
                <a16:creationId xmlns:a16="http://schemas.microsoft.com/office/drawing/2014/main" id="{3C7D0A48-C8FE-41CC-8A43-329A686A7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55300" name="Segnaposto numero diapositiva 3">
            <a:extLst>
              <a:ext uri="{FF2B5EF4-FFF2-40B4-BE49-F238E27FC236}">
                <a16:creationId xmlns:a16="http://schemas.microsoft.com/office/drawing/2014/main" id="{32DD76A0-E48C-4CCF-9DD9-A2FD8C0452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0F42535-9B66-441E-A920-A5E74301CFE2}" type="slidenum">
              <a:rPr lang="it-IT" altLang="it-IT" smtClean="0"/>
              <a:pPr/>
              <a:t>60</a:t>
            </a:fld>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789C357F-8E8E-4431-9DBC-5FE91587F6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a:extLst>
              <a:ext uri="{FF2B5EF4-FFF2-40B4-BE49-F238E27FC236}">
                <a16:creationId xmlns:a16="http://schemas.microsoft.com/office/drawing/2014/main" id="{FFC8FEDA-994E-4ED1-8E06-4DA14A44FF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Divorzio e riflessioni varie</a:t>
            </a:r>
          </a:p>
        </p:txBody>
      </p:sp>
      <p:sp>
        <p:nvSpPr>
          <p:cNvPr id="69636" name="Segnaposto numero diapositiva 3">
            <a:extLst>
              <a:ext uri="{FF2B5EF4-FFF2-40B4-BE49-F238E27FC236}">
                <a16:creationId xmlns:a16="http://schemas.microsoft.com/office/drawing/2014/main" id="{D0B7A046-A5E7-4911-BFEB-80C90D4A2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E47E874-CA7E-45E1-8C36-9C7A3C61AF01}" type="slidenum">
              <a:rPr lang="it-IT" altLang="it-IT" smtClean="0"/>
              <a:pPr/>
              <a:t>74</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genitori </a:t>
            </a:r>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6</a:t>
            </a:fld>
            <a:endParaRPr lang="it-IT" altLang="it-IT"/>
          </a:p>
        </p:txBody>
      </p:sp>
    </p:spTree>
    <p:extLst>
      <p:ext uri="{BB962C8B-B14F-4D97-AF65-F5344CB8AC3E}">
        <p14:creationId xmlns:p14="http://schemas.microsoft.com/office/powerpoint/2010/main" val="4722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"Rimpiango i genitori di una volta, quelli che un "sì" era un "sì" e un "no" era un "no", quelli che ti insegnavano che non si può avere tutto e si può stare bene lo stesso. Quelli che ti spiegavano che un signore si vede dal comportamento e non da ciò che possiede. Quelli che non davano ai figli ciò che volevano, ma solo ciò di cui avevano bisogno o ciò che sapevano meritarsi. Quelli che non li viziavano, ma li preparavano alla vita... Allora, da figlio, la chiamavo severità. Oggi so che era educazione..."</a:t>
            </a:r>
          </a:p>
          <a:p>
            <a:r>
              <a:rPr lang="it-IT" sz="1200" b="0" i="0" kern="1200" dirty="0">
                <a:solidFill>
                  <a:schemeClr val="tx1"/>
                </a:solidFill>
                <a:effectLst/>
                <a:latin typeface="+mn-lt"/>
                <a:ea typeface="+mn-ea"/>
                <a:cs typeface="+mn-cs"/>
              </a:rPr>
              <a:t>Antonio </a:t>
            </a:r>
            <a:r>
              <a:rPr lang="it-IT" sz="1200" b="0" i="0" kern="1200" dirty="0" err="1">
                <a:solidFill>
                  <a:schemeClr val="tx1"/>
                </a:solidFill>
                <a:effectLst/>
                <a:latin typeface="+mn-lt"/>
                <a:ea typeface="+mn-ea"/>
                <a:cs typeface="+mn-cs"/>
              </a:rPr>
              <a:t>Curnetta</a:t>
            </a:r>
            <a:endParaRPr lang="it-IT"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28854843-0C1C-4990-9045-2E691E067992}" type="slidenum">
              <a:rPr lang="it-IT" altLang="it-IT" smtClean="0"/>
              <a:pPr>
                <a:defRPr/>
              </a:pPr>
              <a:t>7</a:t>
            </a:fld>
            <a:endParaRPr lang="it-IT" altLang="it-IT"/>
          </a:p>
        </p:txBody>
      </p:sp>
    </p:spTree>
    <p:extLst>
      <p:ext uri="{BB962C8B-B14F-4D97-AF65-F5344CB8AC3E}">
        <p14:creationId xmlns:p14="http://schemas.microsoft.com/office/powerpoint/2010/main" val="202485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8</a:t>
            </a:fld>
            <a:endParaRPr lang="it-IT" altLang="it-IT"/>
          </a:p>
        </p:txBody>
      </p:sp>
    </p:spTree>
    <p:extLst>
      <p:ext uri="{BB962C8B-B14F-4D97-AF65-F5344CB8AC3E}">
        <p14:creationId xmlns:p14="http://schemas.microsoft.com/office/powerpoint/2010/main" val="178619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13</a:t>
            </a:fld>
            <a:endParaRPr lang="it-IT" altLang="it-IT"/>
          </a:p>
        </p:txBody>
      </p:sp>
    </p:spTree>
    <p:extLst>
      <p:ext uri="{BB962C8B-B14F-4D97-AF65-F5344CB8AC3E}">
        <p14:creationId xmlns:p14="http://schemas.microsoft.com/office/powerpoint/2010/main" val="95196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a:extLst>
              <a:ext uri="{FF2B5EF4-FFF2-40B4-BE49-F238E27FC236}">
                <a16:creationId xmlns:a16="http://schemas.microsoft.com/office/drawing/2014/main" id="{72517010-4D43-4143-86B5-29E423CEAD6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a:extLst>
              <a:ext uri="{FF2B5EF4-FFF2-40B4-BE49-F238E27FC236}">
                <a16:creationId xmlns:a16="http://schemas.microsoft.com/office/drawing/2014/main" id="{21F2EB97-0844-4FEE-BC95-539E3023D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a:t>Differenza tra innamoramento e il vero amore</a:t>
            </a:r>
          </a:p>
        </p:txBody>
      </p:sp>
      <p:sp>
        <p:nvSpPr>
          <p:cNvPr id="13316" name="Segnaposto numero diapositiva 3">
            <a:extLst>
              <a:ext uri="{FF2B5EF4-FFF2-40B4-BE49-F238E27FC236}">
                <a16:creationId xmlns:a16="http://schemas.microsoft.com/office/drawing/2014/main" id="{191BEE97-BBC3-46F7-9929-6BC95EE4B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E9690F7-0101-41F9-B37E-89D966617D72}" type="slidenum">
              <a:rPr lang="it-IT" altLang="it-IT" smtClean="0"/>
              <a:pPr/>
              <a:t>14</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15</a:t>
            </a:fld>
            <a:endParaRPr lang="it-IT" altLang="it-IT"/>
          </a:p>
        </p:txBody>
      </p:sp>
    </p:spTree>
    <p:extLst>
      <p:ext uri="{BB962C8B-B14F-4D97-AF65-F5344CB8AC3E}">
        <p14:creationId xmlns:p14="http://schemas.microsoft.com/office/powerpoint/2010/main" val="355833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28854843-0C1C-4990-9045-2E691E067992}" type="slidenum">
              <a:rPr lang="it-IT" altLang="it-IT" smtClean="0"/>
              <a:pPr>
                <a:defRPr/>
              </a:pPr>
              <a:t>17</a:t>
            </a:fld>
            <a:endParaRPr lang="it-IT" altLang="it-IT"/>
          </a:p>
        </p:txBody>
      </p:sp>
    </p:spTree>
    <p:extLst>
      <p:ext uri="{BB962C8B-B14F-4D97-AF65-F5344CB8AC3E}">
        <p14:creationId xmlns:p14="http://schemas.microsoft.com/office/powerpoint/2010/main" val="397621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A727BC5-753C-4B1C-82BD-A9F0B0063392}"/>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DDF200C5-57D5-4331-97E5-FDFF107C268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2E248DB4-9978-47CD-9C98-8846948B16DA}"/>
              </a:ext>
            </a:extLst>
          </p:cNvPr>
          <p:cNvSpPr>
            <a:spLocks noGrp="1"/>
          </p:cNvSpPr>
          <p:nvPr>
            <p:ph type="sldNum" sz="quarter" idx="12"/>
          </p:nvPr>
        </p:nvSpPr>
        <p:spPr/>
        <p:txBody>
          <a:bodyPr/>
          <a:lstStyle>
            <a:lvl1pPr>
              <a:defRPr/>
            </a:lvl1pPr>
          </a:lstStyle>
          <a:p>
            <a:pPr>
              <a:defRPr/>
            </a:pPr>
            <a:fld id="{06D5788E-C974-47E2-968E-9E15C8621CA6}" type="slidenum">
              <a:rPr lang="it-IT" altLang="it-IT"/>
              <a:pPr>
                <a:defRPr/>
              </a:pPr>
              <a:t>‹N›</a:t>
            </a:fld>
            <a:endParaRPr lang="it-IT" altLang="it-IT"/>
          </a:p>
        </p:txBody>
      </p:sp>
    </p:spTree>
    <p:extLst>
      <p:ext uri="{BB962C8B-B14F-4D97-AF65-F5344CB8AC3E}">
        <p14:creationId xmlns:p14="http://schemas.microsoft.com/office/powerpoint/2010/main" val="2522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7D4E69-BF7D-4DA0-8116-BEE9CAF19DEE}"/>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A6508AC-74FD-48DA-A41D-0C71C8F19B4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1DBA69F-B6A9-4BC8-B130-1F969FD7F8F6}"/>
              </a:ext>
            </a:extLst>
          </p:cNvPr>
          <p:cNvSpPr>
            <a:spLocks noGrp="1"/>
          </p:cNvSpPr>
          <p:nvPr>
            <p:ph type="sldNum" sz="quarter" idx="12"/>
          </p:nvPr>
        </p:nvSpPr>
        <p:spPr/>
        <p:txBody>
          <a:bodyPr/>
          <a:lstStyle>
            <a:lvl1pPr>
              <a:defRPr/>
            </a:lvl1pPr>
          </a:lstStyle>
          <a:p>
            <a:pPr>
              <a:defRPr/>
            </a:pPr>
            <a:fld id="{A8E947D8-36C3-4DE3-B9F2-86D4DBC7499A}" type="slidenum">
              <a:rPr lang="it-IT" altLang="it-IT"/>
              <a:pPr>
                <a:defRPr/>
              </a:pPr>
              <a:t>‹N›</a:t>
            </a:fld>
            <a:endParaRPr lang="it-IT" altLang="it-IT"/>
          </a:p>
        </p:txBody>
      </p:sp>
    </p:spTree>
    <p:extLst>
      <p:ext uri="{BB962C8B-B14F-4D97-AF65-F5344CB8AC3E}">
        <p14:creationId xmlns:p14="http://schemas.microsoft.com/office/powerpoint/2010/main" val="194276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DF0C71-70BD-410A-A05E-C92096FA5F2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38F0D7D5-C8DE-4BAD-9731-63FC9B0500E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CBF5126-16B7-4EBB-90AB-D576F5FB0B1B}"/>
              </a:ext>
            </a:extLst>
          </p:cNvPr>
          <p:cNvSpPr>
            <a:spLocks noGrp="1"/>
          </p:cNvSpPr>
          <p:nvPr>
            <p:ph type="sldNum" sz="quarter" idx="12"/>
          </p:nvPr>
        </p:nvSpPr>
        <p:spPr/>
        <p:txBody>
          <a:bodyPr/>
          <a:lstStyle>
            <a:lvl1pPr>
              <a:defRPr/>
            </a:lvl1pPr>
          </a:lstStyle>
          <a:p>
            <a:pPr>
              <a:defRPr/>
            </a:pPr>
            <a:fld id="{6AE833C6-5842-498F-AD12-EFB7A2AF0EFB}" type="slidenum">
              <a:rPr lang="it-IT" altLang="it-IT"/>
              <a:pPr>
                <a:defRPr/>
              </a:pPr>
              <a:t>‹N›</a:t>
            </a:fld>
            <a:endParaRPr lang="it-IT" altLang="it-IT"/>
          </a:p>
        </p:txBody>
      </p:sp>
    </p:spTree>
    <p:extLst>
      <p:ext uri="{BB962C8B-B14F-4D97-AF65-F5344CB8AC3E}">
        <p14:creationId xmlns:p14="http://schemas.microsoft.com/office/powerpoint/2010/main" val="208752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02F99D-4EA2-4306-A2FF-94F514CCE24A}"/>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01D9FE52-27A5-407F-8162-033CE584A22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FFDA35B-24FA-45ED-A7A0-CD14876431B5}"/>
              </a:ext>
            </a:extLst>
          </p:cNvPr>
          <p:cNvSpPr>
            <a:spLocks noGrp="1"/>
          </p:cNvSpPr>
          <p:nvPr>
            <p:ph type="sldNum" sz="quarter" idx="12"/>
          </p:nvPr>
        </p:nvSpPr>
        <p:spPr/>
        <p:txBody>
          <a:bodyPr/>
          <a:lstStyle>
            <a:lvl1pPr>
              <a:defRPr/>
            </a:lvl1pPr>
          </a:lstStyle>
          <a:p>
            <a:pPr>
              <a:defRPr/>
            </a:pPr>
            <a:fld id="{C82C8681-7DF8-4D6C-959A-A6B920B840AD}" type="slidenum">
              <a:rPr lang="it-IT" altLang="it-IT"/>
              <a:pPr>
                <a:defRPr/>
              </a:pPr>
              <a:t>‹N›</a:t>
            </a:fld>
            <a:endParaRPr lang="it-IT" altLang="it-IT"/>
          </a:p>
        </p:txBody>
      </p:sp>
    </p:spTree>
    <p:extLst>
      <p:ext uri="{BB962C8B-B14F-4D97-AF65-F5344CB8AC3E}">
        <p14:creationId xmlns:p14="http://schemas.microsoft.com/office/powerpoint/2010/main" val="357286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621E9B1D-5091-404F-9B34-FB5E0466D53B}"/>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7A77DC65-1341-4486-970D-803C0CE038F3}"/>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C86EC45-E1EC-45F5-9669-B15E306942C5}"/>
              </a:ext>
            </a:extLst>
          </p:cNvPr>
          <p:cNvSpPr>
            <a:spLocks noGrp="1"/>
          </p:cNvSpPr>
          <p:nvPr>
            <p:ph type="sldNum" sz="quarter" idx="12"/>
          </p:nvPr>
        </p:nvSpPr>
        <p:spPr/>
        <p:txBody>
          <a:bodyPr/>
          <a:lstStyle>
            <a:lvl1pPr>
              <a:defRPr/>
            </a:lvl1pPr>
          </a:lstStyle>
          <a:p>
            <a:pPr>
              <a:defRPr/>
            </a:pPr>
            <a:fld id="{B3794AB3-DE3E-4F17-8C78-E5949B7B2B24}" type="slidenum">
              <a:rPr lang="it-IT" altLang="it-IT"/>
              <a:pPr>
                <a:defRPr/>
              </a:pPr>
              <a:t>‹N›</a:t>
            </a:fld>
            <a:endParaRPr lang="it-IT" altLang="it-IT"/>
          </a:p>
        </p:txBody>
      </p:sp>
    </p:spTree>
    <p:extLst>
      <p:ext uri="{BB962C8B-B14F-4D97-AF65-F5344CB8AC3E}">
        <p14:creationId xmlns:p14="http://schemas.microsoft.com/office/powerpoint/2010/main" val="15846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4D96B8AF-D2CF-4170-AB8C-37393F56D0F6}"/>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DDA50C30-E7E4-4264-AC49-65BB0A9D88C6}"/>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AD19035-2BB6-4557-9A45-302BEA5A2744}"/>
              </a:ext>
            </a:extLst>
          </p:cNvPr>
          <p:cNvSpPr>
            <a:spLocks noGrp="1"/>
          </p:cNvSpPr>
          <p:nvPr>
            <p:ph type="sldNum" sz="quarter" idx="12"/>
          </p:nvPr>
        </p:nvSpPr>
        <p:spPr/>
        <p:txBody>
          <a:bodyPr/>
          <a:lstStyle>
            <a:lvl1pPr>
              <a:defRPr/>
            </a:lvl1pPr>
          </a:lstStyle>
          <a:p>
            <a:pPr>
              <a:defRPr/>
            </a:pPr>
            <a:fld id="{E7EA16A5-A7F1-473A-94F5-D6455855C62E}" type="slidenum">
              <a:rPr lang="it-IT" altLang="it-IT"/>
              <a:pPr>
                <a:defRPr/>
              </a:pPr>
              <a:t>‹N›</a:t>
            </a:fld>
            <a:endParaRPr lang="it-IT" altLang="it-IT"/>
          </a:p>
        </p:txBody>
      </p:sp>
    </p:spTree>
    <p:extLst>
      <p:ext uri="{BB962C8B-B14F-4D97-AF65-F5344CB8AC3E}">
        <p14:creationId xmlns:p14="http://schemas.microsoft.com/office/powerpoint/2010/main" val="329604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B5887881-A6BB-4DDD-A22B-5736D023ED20}"/>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EE4EA78E-B1B4-4C87-984C-75EC9325871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5915ECDA-DDA4-4136-9F30-D33F51A75D10}"/>
              </a:ext>
            </a:extLst>
          </p:cNvPr>
          <p:cNvSpPr>
            <a:spLocks noGrp="1"/>
          </p:cNvSpPr>
          <p:nvPr>
            <p:ph type="sldNum" sz="quarter" idx="12"/>
          </p:nvPr>
        </p:nvSpPr>
        <p:spPr/>
        <p:txBody>
          <a:bodyPr/>
          <a:lstStyle>
            <a:lvl1pPr>
              <a:defRPr/>
            </a:lvl1pPr>
          </a:lstStyle>
          <a:p>
            <a:pPr>
              <a:defRPr/>
            </a:pPr>
            <a:fld id="{D33201CF-F723-4DA2-8353-917C52F5929B}" type="slidenum">
              <a:rPr lang="it-IT" altLang="it-IT"/>
              <a:pPr>
                <a:defRPr/>
              </a:pPr>
              <a:t>‹N›</a:t>
            </a:fld>
            <a:endParaRPr lang="it-IT" altLang="it-IT"/>
          </a:p>
        </p:txBody>
      </p:sp>
    </p:spTree>
    <p:extLst>
      <p:ext uri="{BB962C8B-B14F-4D97-AF65-F5344CB8AC3E}">
        <p14:creationId xmlns:p14="http://schemas.microsoft.com/office/powerpoint/2010/main" val="203218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9B5260A5-370B-4F01-A609-30CB238E58FA}"/>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89478150-7DE5-4234-BCF1-E6CE7FF14616}"/>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133733F7-85E5-4EE7-9207-63D8A48B4CB8}"/>
              </a:ext>
            </a:extLst>
          </p:cNvPr>
          <p:cNvSpPr>
            <a:spLocks noGrp="1"/>
          </p:cNvSpPr>
          <p:nvPr>
            <p:ph type="sldNum" sz="quarter" idx="12"/>
          </p:nvPr>
        </p:nvSpPr>
        <p:spPr/>
        <p:txBody>
          <a:bodyPr/>
          <a:lstStyle>
            <a:lvl1pPr>
              <a:defRPr/>
            </a:lvl1pPr>
          </a:lstStyle>
          <a:p>
            <a:pPr>
              <a:defRPr/>
            </a:pPr>
            <a:fld id="{6A60DD01-6F54-4D9A-BC16-C64C7DC36ABA}" type="slidenum">
              <a:rPr lang="it-IT" altLang="it-IT"/>
              <a:pPr>
                <a:defRPr/>
              </a:pPr>
              <a:t>‹N›</a:t>
            </a:fld>
            <a:endParaRPr lang="it-IT" altLang="it-IT"/>
          </a:p>
        </p:txBody>
      </p:sp>
    </p:spTree>
    <p:extLst>
      <p:ext uri="{BB962C8B-B14F-4D97-AF65-F5344CB8AC3E}">
        <p14:creationId xmlns:p14="http://schemas.microsoft.com/office/powerpoint/2010/main" val="10913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BC47AAEC-AC38-4BB9-B9E5-F23BA498B746}"/>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9F7FFB5A-4BEC-4975-B3F0-7BB65F05D26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627EB67-3E7D-408D-A88D-3AB6CD169DF6}"/>
              </a:ext>
            </a:extLst>
          </p:cNvPr>
          <p:cNvSpPr>
            <a:spLocks noGrp="1"/>
          </p:cNvSpPr>
          <p:nvPr>
            <p:ph type="sldNum" sz="quarter" idx="12"/>
          </p:nvPr>
        </p:nvSpPr>
        <p:spPr/>
        <p:txBody>
          <a:bodyPr/>
          <a:lstStyle>
            <a:lvl1pPr>
              <a:defRPr/>
            </a:lvl1pPr>
          </a:lstStyle>
          <a:p>
            <a:pPr>
              <a:defRPr/>
            </a:pPr>
            <a:fld id="{7B35B23D-28F3-440D-8188-73097FDE7500}" type="slidenum">
              <a:rPr lang="it-IT" altLang="it-IT"/>
              <a:pPr>
                <a:defRPr/>
              </a:pPr>
              <a:t>‹N›</a:t>
            </a:fld>
            <a:endParaRPr lang="it-IT" altLang="it-IT"/>
          </a:p>
        </p:txBody>
      </p:sp>
    </p:spTree>
    <p:extLst>
      <p:ext uri="{BB962C8B-B14F-4D97-AF65-F5344CB8AC3E}">
        <p14:creationId xmlns:p14="http://schemas.microsoft.com/office/powerpoint/2010/main" val="37472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038ACB9-292B-4514-9DF3-A148905EEF0E}"/>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5646E32E-6C21-4E04-8569-420ED702219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95EE16DD-3F9B-4AD1-B254-848B8759722B}"/>
              </a:ext>
            </a:extLst>
          </p:cNvPr>
          <p:cNvSpPr>
            <a:spLocks noGrp="1"/>
          </p:cNvSpPr>
          <p:nvPr>
            <p:ph type="sldNum" sz="quarter" idx="12"/>
          </p:nvPr>
        </p:nvSpPr>
        <p:spPr/>
        <p:txBody>
          <a:bodyPr/>
          <a:lstStyle>
            <a:lvl1pPr>
              <a:defRPr/>
            </a:lvl1pPr>
          </a:lstStyle>
          <a:p>
            <a:pPr>
              <a:defRPr/>
            </a:pPr>
            <a:fld id="{93728219-5F10-4EC1-B587-BD1FFF18EAA0}" type="slidenum">
              <a:rPr lang="it-IT" altLang="it-IT"/>
              <a:pPr>
                <a:defRPr/>
              </a:pPr>
              <a:t>‹N›</a:t>
            </a:fld>
            <a:endParaRPr lang="it-IT" altLang="it-IT"/>
          </a:p>
        </p:txBody>
      </p:sp>
    </p:spTree>
    <p:extLst>
      <p:ext uri="{BB962C8B-B14F-4D97-AF65-F5344CB8AC3E}">
        <p14:creationId xmlns:p14="http://schemas.microsoft.com/office/powerpoint/2010/main" val="246305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BE21D399-DA81-464E-AF30-5FD936150401}"/>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841C15D0-DBD7-4B0A-BFC2-C30479014560}"/>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56BAA3F-33FF-4147-86BC-955EDEB0360F}"/>
              </a:ext>
            </a:extLst>
          </p:cNvPr>
          <p:cNvSpPr>
            <a:spLocks noGrp="1"/>
          </p:cNvSpPr>
          <p:nvPr>
            <p:ph type="sldNum" sz="quarter" idx="12"/>
          </p:nvPr>
        </p:nvSpPr>
        <p:spPr/>
        <p:txBody>
          <a:bodyPr/>
          <a:lstStyle>
            <a:lvl1pPr>
              <a:defRPr/>
            </a:lvl1pPr>
          </a:lstStyle>
          <a:p>
            <a:pPr>
              <a:defRPr/>
            </a:pPr>
            <a:fld id="{06551AC7-FD64-4A7C-AAAB-A8E7C0F5EEB2}" type="slidenum">
              <a:rPr lang="it-IT" altLang="it-IT"/>
              <a:pPr>
                <a:defRPr/>
              </a:pPr>
              <a:t>‹N›</a:t>
            </a:fld>
            <a:endParaRPr lang="it-IT" altLang="it-IT"/>
          </a:p>
        </p:txBody>
      </p:sp>
    </p:spTree>
    <p:extLst>
      <p:ext uri="{BB962C8B-B14F-4D97-AF65-F5344CB8AC3E}">
        <p14:creationId xmlns:p14="http://schemas.microsoft.com/office/powerpoint/2010/main" val="364572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F258E07D-9E02-496E-B8BE-0E30E0B1461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5DC47C32-3850-4A4C-9D9B-F8C2FFC007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E747F117-634C-4E39-8FE1-5BE04E921CB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defRPr>
            </a:lvl1pPr>
          </a:lstStyle>
          <a:p>
            <a:pPr>
              <a:defRPr/>
            </a:pPr>
            <a:endParaRPr lang="it-IT"/>
          </a:p>
        </p:txBody>
      </p:sp>
      <p:sp>
        <p:nvSpPr>
          <p:cNvPr id="5" name="Segnaposto piè di pagina 4">
            <a:extLst>
              <a:ext uri="{FF2B5EF4-FFF2-40B4-BE49-F238E27FC236}">
                <a16:creationId xmlns:a16="http://schemas.microsoft.com/office/drawing/2014/main" id="{24145C2B-D1D3-4459-9872-FFBAC91880A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defRPr>
            </a:lvl1pPr>
          </a:lstStyle>
          <a:p>
            <a:pPr>
              <a:defRPr/>
            </a:pPr>
            <a:endParaRPr lang="it-IT"/>
          </a:p>
        </p:txBody>
      </p:sp>
      <p:sp>
        <p:nvSpPr>
          <p:cNvPr id="6" name="Segnaposto numero diapositiva 5">
            <a:extLst>
              <a:ext uri="{FF2B5EF4-FFF2-40B4-BE49-F238E27FC236}">
                <a16:creationId xmlns:a16="http://schemas.microsoft.com/office/drawing/2014/main" id="{6A064143-0E0A-4E11-AC5C-05A29E149A2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E4DEB0C-D9B9-483F-9672-0092156B754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CEpJVYfdxnQ"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CEpJVYfdxnQ"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youtube.com/watch?v=uW_Osb9QJwI"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Papiro">
            <a:extLst>
              <a:ext uri="{FF2B5EF4-FFF2-40B4-BE49-F238E27FC236}">
                <a16:creationId xmlns:a16="http://schemas.microsoft.com/office/drawing/2014/main" id="{A106AC98-E2F2-4A96-89F4-74095D025AE1}"/>
              </a:ext>
            </a:extLst>
          </p:cNvPr>
          <p:cNvSpPr>
            <a:spLocks noGrp="1" noChangeArrowheads="1"/>
          </p:cNvSpPr>
          <p:nvPr>
            <p:ph type="ctrTitle"/>
          </p:nvPr>
        </p:nvSpPr>
        <p:spPr>
          <a:xfrm>
            <a:off x="2209800" y="836614"/>
            <a:ext cx="7772400" cy="24479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A0A0A"/>
            </a:solidFill>
            <a:miter lim="800000"/>
            <a:headEnd/>
            <a:tailEnd/>
          </a:ln>
        </p:spPr>
        <p:txBody>
          <a:bodyPr/>
          <a:lstStyle/>
          <a:p>
            <a:pPr eaLnBrk="1" hangingPunct="1">
              <a:lnSpc>
                <a:spcPct val="190000"/>
              </a:lnSpc>
              <a:defRPr/>
            </a:pPr>
            <a:r>
              <a:rPr lang="it-IT" altLang="it-IT" sz="4800" b="1">
                <a:solidFill>
                  <a:srgbClr val="0A0A0A"/>
                </a:solidFill>
                <a:latin typeface="Comic Sans MS" panose="030F0702030302020204" pitchFamily="66" charset="0"/>
              </a:rPr>
              <a:t>5 Superiore  prima parte </a:t>
            </a:r>
            <a:br>
              <a:rPr lang="it-IT" altLang="it-IT" sz="4800" b="1">
                <a:solidFill>
                  <a:srgbClr val="0A0A0A"/>
                </a:solidFill>
                <a:latin typeface="Comic Sans MS" panose="030F0702030302020204" pitchFamily="66" charset="0"/>
              </a:rPr>
            </a:br>
            <a:br>
              <a:rPr lang="it-IT" altLang="it-IT" sz="500" b="1">
                <a:solidFill>
                  <a:srgbClr val="0A0A0A"/>
                </a:solidFill>
                <a:latin typeface="Comic Sans MS" panose="030F0702030302020204" pitchFamily="66" charset="0"/>
              </a:rPr>
            </a:br>
            <a:r>
              <a:rPr lang="it-IT" altLang="it-IT" sz="2800" b="1">
                <a:solidFill>
                  <a:srgbClr val="0A0A0A"/>
                </a:solidFill>
                <a:latin typeface="Comic Sans MS" panose="030F0702030302020204" pitchFamily="66" charset="0"/>
              </a:rPr>
              <a:t>Primo quadrimestre</a:t>
            </a:r>
          </a:p>
        </p:txBody>
      </p:sp>
      <p:sp>
        <p:nvSpPr>
          <p:cNvPr id="4099" name="Rectangle 3" descr="Papiro">
            <a:extLst>
              <a:ext uri="{FF2B5EF4-FFF2-40B4-BE49-F238E27FC236}">
                <a16:creationId xmlns:a16="http://schemas.microsoft.com/office/drawing/2014/main" id="{28991EC7-FCCF-43B5-8FA5-178F985A598D}"/>
              </a:ext>
            </a:extLst>
          </p:cNvPr>
          <p:cNvSpPr>
            <a:spLocks noGrp="1" noChangeArrowheads="1"/>
          </p:cNvSpPr>
          <p:nvPr>
            <p:ph type="subTitle" idx="1"/>
          </p:nvPr>
        </p:nvSpPr>
        <p:spPr>
          <a:xfrm>
            <a:off x="2208213" y="3852346"/>
            <a:ext cx="7775575" cy="1752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A0A0A"/>
            </a:solidFill>
          </a:ln>
        </p:spPr>
        <p:txBody>
          <a:bodyPr rtlCol="0">
            <a:normAutofit/>
          </a:bodyPr>
          <a:lstStyle/>
          <a:p>
            <a:pPr eaLnBrk="1" fontAlgn="auto" hangingPunct="1">
              <a:spcAft>
                <a:spcPts val="0"/>
              </a:spcAft>
              <a:defRPr/>
            </a:pPr>
            <a:endParaRPr lang="it-IT" sz="1600" dirty="0">
              <a:solidFill>
                <a:srgbClr val="0A0A0A"/>
              </a:solidFill>
              <a:effectLst>
                <a:outerShdw blurRad="38100" dist="38100" dir="2700000" algn="tl">
                  <a:srgbClr val="FFFFFF"/>
                </a:outerShdw>
              </a:effectLst>
            </a:endParaRPr>
          </a:p>
          <a:p>
            <a:pPr eaLnBrk="1" fontAlgn="auto" hangingPunct="1">
              <a:spcAft>
                <a:spcPts val="0"/>
              </a:spcAft>
              <a:defRPr/>
            </a:pPr>
            <a:r>
              <a:rPr lang="it-IT" dirty="0">
                <a:solidFill>
                  <a:srgbClr val="0A0A0A"/>
                </a:solidFill>
              </a:rPr>
              <a:t>Argomenti per dibattiti in classe</a:t>
            </a:r>
          </a:p>
          <a:p>
            <a:pPr eaLnBrk="1" fontAlgn="auto" hangingPunct="1">
              <a:spcAft>
                <a:spcPts val="0"/>
              </a:spcAft>
              <a:defRPr/>
            </a:pPr>
            <a:r>
              <a:rPr lang="it-IT" dirty="0">
                <a:solidFill>
                  <a:srgbClr val="0A0A0A"/>
                </a:solidFill>
              </a:rPr>
              <a:t>realizzati dal prof. </a:t>
            </a:r>
            <a:r>
              <a:rPr lang="it-IT" b="1" dirty="0">
                <a:solidFill>
                  <a:srgbClr val="0A0A0A"/>
                </a:solidFill>
              </a:rPr>
              <a:t>Claudio Gobbetti</a:t>
            </a:r>
          </a:p>
          <a:p>
            <a:pPr eaLnBrk="1" fontAlgn="auto" hangingPunct="1">
              <a:spcAft>
                <a:spcPts val="0"/>
              </a:spcAft>
              <a:defRPr/>
            </a:pPr>
            <a:endParaRPr lang="it-IT" sz="1600" dirty="0"/>
          </a:p>
        </p:txBody>
      </p:sp>
      <p:sp>
        <p:nvSpPr>
          <p:cNvPr id="2052" name="Rettangolo 3">
            <a:extLst>
              <a:ext uri="{FF2B5EF4-FFF2-40B4-BE49-F238E27FC236}">
                <a16:creationId xmlns:a16="http://schemas.microsoft.com/office/drawing/2014/main" id="{B28B90B7-4870-4D2C-8CF9-75DE24516722}"/>
              </a:ext>
            </a:extLst>
          </p:cNvPr>
          <p:cNvSpPr>
            <a:spLocks noChangeArrowheads="1"/>
          </p:cNvSpPr>
          <p:nvPr/>
        </p:nvSpPr>
        <p:spPr bwMode="auto">
          <a:xfrm>
            <a:off x="2208214" y="6237312"/>
            <a:ext cx="2746265"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it-IT" altLang="it-IT" dirty="0"/>
              <a:t>Aggiornato al 4 dic.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D9D584C-2FBE-46E5-BDF3-93A057A9FAB9}"/>
              </a:ext>
            </a:extLst>
          </p:cNvPr>
          <p:cNvSpPr>
            <a:spLocks noGrp="1" noRot="1" noChangeArrowheads="1"/>
          </p:cNvSpPr>
          <p:nvPr>
            <p:ph idx="1"/>
          </p:nvPr>
        </p:nvSpPr>
        <p:spPr>
          <a:xfrm>
            <a:off x="335360" y="381000"/>
            <a:ext cx="11449272" cy="6096000"/>
          </a:xfrm>
          <a:solidFill>
            <a:schemeClr val="bg1"/>
          </a:solidFill>
          <a:ln w="57150"/>
        </p:spPr>
        <p:txBody>
          <a:bodyPr rtlCol="0">
            <a:normAutofit fontScale="70000" lnSpcReduction="20000"/>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Quando si può pensare di vero </a:t>
            </a:r>
            <a:r>
              <a:rPr lang="it-IT" b="1" dirty="0">
                <a:solidFill>
                  <a:srgbClr val="0A0A0A"/>
                </a:solidFill>
                <a:latin typeface="Arial" pitchFamily="34" charset="0"/>
                <a:cs typeface="Arial" pitchFamily="34" charset="0"/>
              </a:rPr>
              <a:t>AMORE</a:t>
            </a:r>
            <a:r>
              <a:rPr lang="it-IT" dirty="0">
                <a:solidFill>
                  <a:srgbClr val="0A0A0A"/>
                </a:solidFill>
                <a:latin typeface="Arial" pitchFamily="34" charset="0"/>
                <a:cs typeface="Arial" pitchFamily="34" charset="0"/>
              </a:rPr>
              <a:t>?</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Di amare veramente una persona?</a:t>
            </a: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a:p>
            <a:pPr algn="ctr" eaLnBrk="1" fontAlgn="auto" hangingPunct="1">
              <a:spcAft>
                <a:spcPts val="0"/>
              </a:spcAft>
              <a:buNone/>
              <a:defRPr/>
            </a:pPr>
            <a:endParaRPr lang="it-IT" sz="800"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E’ sufficiente il rispetto la condivisione? </a:t>
            </a:r>
          </a:p>
          <a:p>
            <a:pPr algn="ctr" eaLnBrk="1" fontAlgn="auto" hangingPunct="1">
              <a:spcAft>
                <a:spcPts val="0"/>
              </a:spcAft>
              <a:buNone/>
              <a:defRPr/>
            </a:pPr>
            <a:endParaRPr lang="it-IT" dirty="0">
              <a:solidFill>
                <a:srgbClr val="0A0A0A"/>
              </a:solidFill>
              <a:latin typeface="Arial" pitchFamily="34" charset="0"/>
              <a:cs typeface="Arial" pitchFamily="34" charset="0"/>
            </a:endParaRP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Schopenhauer scrisse che l’</a:t>
            </a:r>
            <a:r>
              <a:rPr lang="it-IT" sz="3400" b="1" dirty="0">
                <a:solidFill>
                  <a:srgbClr val="0A0A0A"/>
                </a:solidFill>
                <a:latin typeface="Arial" pitchFamily="34" charset="0"/>
                <a:cs typeface="Arial" pitchFamily="34" charset="0"/>
              </a:rPr>
              <a:t>AMORE</a:t>
            </a:r>
            <a:r>
              <a:rPr lang="it-IT" dirty="0">
                <a:solidFill>
                  <a:srgbClr val="0A0A0A"/>
                </a:solidFill>
                <a:latin typeface="Arial" pitchFamily="34" charset="0"/>
                <a:cs typeface="Arial" pitchFamily="34" charset="0"/>
              </a:rPr>
              <a:t> è una illusione, sono due infelicità che si incontrano, </a:t>
            </a: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poi si uniscono e una terza infelicità si prepara a nascere. Sempre vero? Quando?</a:t>
            </a:r>
          </a:p>
          <a:p>
            <a:pPr algn="ctr" eaLnBrk="1" fontAlgn="auto" hangingPunct="1">
              <a:lnSpc>
                <a:spcPct val="170000"/>
              </a:lnSpc>
              <a:spcAft>
                <a:spcPts val="0"/>
              </a:spcAft>
              <a:buNone/>
              <a:defRPr/>
            </a:pPr>
            <a:r>
              <a:rPr lang="it-IT" dirty="0">
                <a:solidFill>
                  <a:srgbClr val="0A0A0A"/>
                </a:solidFill>
                <a:latin typeface="Arial" pitchFamily="34" charset="0"/>
                <a:cs typeface="Arial" pitchFamily="34" charset="0"/>
              </a:rPr>
              <a:t>Lui trova una forma di vero amore nella compassione o comprensione del dolore altrui.</a:t>
            </a:r>
            <a:endParaRPr lang="it-IT" sz="3400" dirty="0">
              <a:solidFill>
                <a:srgbClr val="0A0A0A"/>
              </a:solidFill>
              <a:latin typeface="Arial" pitchFamily="34" charset="0"/>
              <a:cs typeface="Arial" pitchFamily="34" charset="0"/>
            </a:endParaRPr>
          </a:p>
          <a:p>
            <a:pPr algn="ctr" eaLnBrk="1" fontAlgn="auto" hangingPunct="1">
              <a:lnSpc>
                <a:spcPct val="170000"/>
              </a:lnSpc>
              <a:spcAft>
                <a:spcPts val="0"/>
              </a:spcAft>
              <a:buNone/>
              <a:defRPr/>
            </a:pPr>
            <a:r>
              <a:rPr lang="it-IT" sz="3400" dirty="0">
                <a:solidFill>
                  <a:srgbClr val="0A0A0A"/>
                </a:solidFill>
                <a:latin typeface="Arial" pitchFamily="34" charset="0"/>
                <a:cs typeface="Arial" pitchFamily="34" charset="0"/>
              </a:rPr>
              <a:t>Agape è l’amore disinteressato, eros è l’amore fisico, istintuale.</a:t>
            </a:r>
          </a:p>
          <a:p>
            <a:pPr algn="ctr" eaLnBrk="1" fontAlgn="auto" hangingPunct="1">
              <a:lnSpc>
                <a:spcPct val="170000"/>
              </a:lnSpc>
              <a:spcAft>
                <a:spcPts val="0"/>
              </a:spcAft>
              <a:buNone/>
              <a:defRPr/>
            </a:pPr>
            <a:r>
              <a:rPr lang="it-IT" sz="3400" dirty="0">
                <a:solidFill>
                  <a:srgbClr val="0A0A0A"/>
                </a:solidFill>
                <a:latin typeface="Arial" pitchFamily="34" charset="0"/>
                <a:cs typeface="Arial" pitchFamily="34" charset="0"/>
              </a:rPr>
              <a:t>Hegel scrisse che l’</a:t>
            </a:r>
            <a:r>
              <a:rPr lang="it-IT" sz="3400" b="1" dirty="0">
                <a:solidFill>
                  <a:srgbClr val="0A0A0A"/>
                </a:solidFill>
                <a:latin typeface="Arial" pitchFamily="34" charset="0"/>
                <a:cs typeface="Arial" pitchFamily="34" charset="0"/>
              </a:rPr>
              <a:t>AMORE</a:t>
            </a:r>
            <a:r>
              <a:rPr lang="it-IT" sz="3400" dirty="0">
                <a:solidFill>
                  <a:srgbClr val="0A0A0A"/>
                </a:solidFill>
                <a:latin typeface="Arial" pitchFamily="34" charset="0"/>
                <a:cs typeface="Arial" pitchFamily="34" charset="0"/>
              </a:rPr>
              <a:t> è un miracolo per il quale due diventano uno.</a:t>
            </a:r>
          </a:p>
          <a:p>
            <a:pPr algn="ctr" eaLnBrk="1" fontAlgn="auto" hangingPunct="1">
              <a:spcAft>
                <a:spcPts val="0"/>
              </a:spcAft>
              <a:buNone/>
              <a:defRPr/>
            </a:pPr>
            <a:endParaRPr lang="it-IT" sz="1100" dirty="0">
              <a:solidFill>
                <a:srgbClr val="0A0A0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5">
                                            <p:txEl>
                                              <p:pRg st="6" end="6"/>
                                            </p:txEl>
                                          </p:spTgt>
                                        </p:tgtEl>
                                        <p:attrNameLst>
                                          <p:attrName>style.visibility</p:attrName>
                                        </p:attrNameLst>
                                      </p:cBhvr>
                                      <p:to>
                                        <p:strVal val="visible"/>
                                      </p:to>
                                    </p:set>
                                    <p:animEffect transition="in" filter="wipe(left)">
                                      <p:cBhvr>
                                        <p:cTn id="7" dur="2000"/>
                                        <p:tgtEl>
                                          <p:spTgt spid="307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xEl>
                                              <p:pRg st="8" end="8"/>
                                            </p:txEl>
                                          </p:spTgt>
                                        </p:tgtEl>
                                        <p:attrNameLst>
                                          <p:attrName>style.visibility</p:attrName>
                                        </p:attrNameLst>
                                      </p:cBhvr>
                                      <p:to>
                                        <p:strVal val="visible"/>
                                      </p:to>
                                    </p:set>
                                    <p:animEffect transition="in" filter="wipe(left)">
                                      <p:cBhvr>
                                        <p:cTn id="12" dur="2000"/>
                                        <p:tgtEl>
                                          <p:spTgt spid="3075">
                                            <p:txEl>
                                              <p:pRg st="8" end="8"/>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075">
                                            <p:txEl>
                                              <p:pRg st="9" end="9"/>
                                            </p:txEl>
                                          </p:spTgt>
                                        </p:tgtEl>
                                        <p:attrNameLst>
                                          <p:attrName>style.visibility</p:attrName>
                                        </p:attrNameLst>
                                      </p:cBhvr>
                                      <p:to>
                                        <p:strVal val="visible"/>
                                      </p:to>
                                    </p:set>
                                    <p:animEffect transition="in" filter="wipe(left)">
                                      <p:cBhvr>
                                        <p:cTn id="16" dur="2000"/>
                                        <p:tgtEl>
                                          <p:spTgt spid="3075">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75">
                                            <p:txEl>
                                              <p:pRg st="10" end="10"/>
                                            </p:txEl>
                                          </p:spTgt>
                                        </p:tgtEl>
                                        <p:attrNameLst>
                                          <p:attrName>style.visibility</p:attrName>
                                        </p:attrNameLst>
                                      </p:cBhvr>
                                      <p:to>
                                        <p:strVal val="visible"/>
                                      </p:to>
                                    </p:set>
                                    <p:animEffect transition="in" filter="wipe(left)">
                                      <p:cBhvr>
                                        <p:cTn id="21" dur="2000"/>
                                        <p:tgtEl>
                                          <p:spTgt spid="3075">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75">
                                            <p:txEl>
                                              <p:pRg st="11" end="11"/>
                                            </p:txEl>
                                          </p:spTgt>
                                        </p:tgtEl>
                                        <p:attrNameLst>
                                          <p:attrName>style.visibility</p:attrName>
                                        </p:attrNameLst>
                                      </p:cBhvr>
                                      <p:to>
                                        <p:strVal val="visible"/>
                                      </p:to>
                                    </p:set>
                                    <p:animEffect transition="in" filter="wipe(left)">
                                      <p:cBhvr>
                                        <p:cTn id="26" dur="2000"/>
                                        <p:tgtEl>
                                          <p:spTgt spid="3075">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75">
                                            <p:txEl>
                                              <p:pRg st="12" end="12"/>
                                            </p:txEl>
                                          </p:spTgt>
                                        </p:tgtEl>
                                        <p:attrNameLst>
                                          <p:attrName>style.visibility</p:attrName>
                                        </p:attrNameLst>
                                      </p:cBhvr>
                                      <p:to>
                                        <p:strVal val="visible"/>
                                      </p:to>
                                    </p:set>
                                    <p:animEffect transition="in" filter="wipe(left)">
                                      <p:cBhvr>
                                        <p:cTn id="31" dur="2000"/>
                                        <p:tgtEl>
                                          <p:spTgt spid="30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Papiro">
            <a:extLst>
              <a:ext uri="{FF2B5EF4-FFF2-40B4-BE49-F238E27FC236}">
                <a16:creationId xmlns:a16="http://schemas.microsoft.com/office/drawing/2014/main" id="{C3560E99-37BA-41DB-B198-54F7347D1CE7}"/>
              </a:ext>
            </a:extLst>
          </p:cNvPr>
          <p:cNvSpPr>
            <a:spLocks noGrp="1" noRot="1" noChangeArrowheads="1"/>
          </p:cNvSpPr>
          <p:nvPr>
            <p:ph idx="1"/>
          </p:nvPr>
        </p:nvSpPr>
        <p:spPr>
          <a:xfrm>
            <a:off x="1055440" y="144463"/>
            <a:ext cx="10657184" cy="6597650"/>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600" b="1" dirty="0">
                <a:solidFill>
                  <a:srgbClr val="0A0A0A"/>
                </a:solidFill>
              </a:rPr>
              <a:t>a) </a:t>
            </a:r>
            <a:r>
              <a:rPr lang="it-IT" altLang="it-IT" sz="1800" b="1" u="sng" dirty="0">
                <a:solidFill>
                  <a:srgbClr val="0A0A0A"/>
                </a:solidFill>
              </a:rPr>
              <a:t>Il dono dei figli</a:t>
            </a:r>
            <a:endParaRPr lang="it-IT" altLang="it-IT" sz="1800" b="1" dirty="0">
              <a:solidFill>
                <a:srgbClr val="0A0A0A"/>
              </a:solidFill>
            </a:endParaRPr>
          </a:p>
          <a:p>
            <a:pPr eaLnBrk="1" hangingPunct="1"/>
            <a:r>
              <a:rPr lang="it-IT" altLang="it-IT" sz="1600" dirty="0">
                <a:solidFill>
                  <a:srgbClr val="0A0A0A"/>
                </a:solidFill>
              </a:rPr>
              <a:t>Il Salmo 127 afferma che la benedizione di Dio sta alla base della famiglia e che i figli sono un suo dono: </a:t>
            </a:r>
            <a:r>
              <a:rPr lang="it-IT" altLang="it-IT" sz="1600" i="1" dirty="0">
                <a:solidFill>
                  <a:srgbClr val="0A0A0A"/>
                </a:solidFill>
              </a:rPr>
              <a:t>Se il Signore non costruisce la casa, invano vi faticano i costruttori... Ecco, dono del Signore sono i figli, è sua grazia il frutto del grembo</a:t>
            </a:r>
            <a:r>
              <a:rPr lang="it-IT" altLang="it-IT" sz="1600" dirty="0">
                <a:solidFill>
                  <a:srgbClr val="0A0A0A"/>
                </a:solidFill>
              </a:rPr>
              <a:t>.</a:t>
            </a:r>
          </a:p>
          <a:p>
            <a:pPr eaLnBrk="1" hangingPunct="1"/>
            <a:r>
              <a:rPr lang="it-IT" altLang="it-IT" sz="1600" dirty="0">
                <a:solidFill>
                  <a:srgbClr val="0A0A0A"/>
                </a:solidFill>
              </a:rPr>
              <a:t>A proposito dei figli, si insiste molto sia sul dovere di educarli, sia sull’obbligo che essi hanno di rispettare i genitori:</a:t>
            </a:r>
            <a:r>
              <a:rPr lang="it-IT" altLang="it-IT" sz="1600" i="1" dirty="0">
                <a:solidFill>
                  <a:srgbClr val="0A0A0A"/>
                </a:solidFill>
              </a:rPr>
              <a:t> Chi ama il proprio figlio usa spesso la frusta, per gioire di lui alla fine. Chi corregge il proprio figlio ne trarrà vantaggio e se ne potrà vantare con i suoi conoscenti</a:t>
            </a:r>
            <a:r>
              <a:rPr lang="it-IT" altLang="it-IT" sz="1600" dirty="0">
                <a:solidFill>
                  <a:srgbClr val="0A0A0A"/>
                </a:solidFill>
              </a:rPr>
              <a:t> (Sir 30,1-2; </a:t>
            </a:r>
            <a:r>
              <a:rPr lang="it-IT" altLang="it-IT" sz="1600" dirty="0" err="1">
                <a:solidFill>
                  <a:srgbClr val="0A0A0A"/>
                </a:solidFill>
              </a:rPr>
              <a:t>cfr</a:t>
            </a:r>
            <a:r>
              <a:rPr lang="it-IT" altLang="it-IT" sz="1600" dirty="0">
                <a:solidFill>
                  <a:srgbClr val="0A0A0A"/>
                </a:solidFill>
              </a:rPr>
              <a:t> Pr 1,8).</a:t>
            </a:r>
            <a:r>
              <a:rPr lang="it-IT" altLang="it-IT" sz="1600" i="1" dirty="0">
                <a:solidFill>
                  <a:srgbClr val="0A0A0A"/>
                </a:solidFill>
              </a:rPr>
              <a:t> </a:t>
            </a:r>
          </a:p>
          <a:p>
            <a:pPr eaLnBrk="1" hangingPunct="1"/>
            <a:r>
              <a:rPr lang="it-IT" altLang="it-IT" sz="1600" i="1" dirty="0">
                <a:solidFill>
                  <a:srgbClr val="0A0A0A"/>
                </a:solidFill>
              </a:rPr>
              <a:t>Il Signore vuole che il padre sia onorato dai figli, ha stabilito il diritto della madre sulla prole. Chi onora il padre espia i peccati</a:t>
            </a:r>
            <a:r>
              <a:rPr lang="it-IT" altLang="it-IT" sz="1600" dirty="0">
                <a:solidFill>
                  <a:srgbClr val="0A0A0A"/>
                </a:solidFill>
              </a:rPr>
              <a:t> (Sir 3,2-3).</a:t>
            </a:r>
          </a:p>
          <a:p>
            <a:pPr eaLnBrk="1" hangingPunct="1">
              <a:buFont typeface="Arial" panose="020B0604020202020204" pitchFamily="34" charset="0"/>
              <a:buNone/>
            </a:pPr>
            <a:endParaRPr lang="it-IT" altLang="it-IT" sz="900" dirty="0">
              <a:solidFill>
                <a:srgbClr val="0A0A0A"/>
              </a:solidFill>
            </a:endParaRPr>
          </a:p>
          <a:p>
            <a:pPr eaLnBrk="1" hangingPunct="1">
              <a:buFont typeface="Arial" panose="020B0604020202020204" pitchFamily="34" charset="0"/>
              <a:buNone/>
            </a:pPr>
            <a:r>
              <a:rPr lang="it-IT" altLang="it-IT" sz="1600" b="1" dirty="0">
                <a:solidFill>
                  <a:srgbClr val="0A0A0A"/>
                </a:solidFill>
              </a:rPr>
              <a:t>b) </a:t>
            </a:r>
            <a:r>
              <a:rPr lang="it-IT" altLang="it-IT" sz="1800" b="1" u="sng" dirty="0">
                <a:solidFill>
                  <a:srgbClr val="0A0A0A"/>
                </a:solidFill>
              </a:rPr>
              <a:t>La moglie virtuosa e la donna adultera</a:t>
            </a:r>
          </a:p>
          <a:p>
            <a:pPr eaLnBrk="1" hangingPunct="1"/>
            <a:r>
              <a:rPr lang="it-IT" altLang="it-IT" sz="1600" dirty="0">
                <a:solidFill>
                  <a:srgbClr val="0A0A0A"/>
                </a:solidFill>
              </a:rPr>
              <a:t>Il </a:t>
            </a:r>
            <a:r>
              <a:rPr lang="it-IT" altLang="it-IT" sz="1600" dirty="0" err="1">
                <a:solidFill>
                  <a:srgbClr val="0A0A0A"/>
                </a:solidFill>
              </a:rPr>
              <a:t>Siracide</a:t>
            </a:r>
            <a:r>
              <a:rPr lang="it-IT" altLang="it-IT" sz="1600" dirty="0">
                <a:solidFill>
                  <a:srgbClr val="0A0A0A"/>
                </a:solidFill>
              </a:rPr>
              <a:t> esalta la felicità dell’uomo che ha trovato una moglie virtuosa: </a:t>
            </a:r>
            <a:r>
              <a:rPr lang="it-IT" altLang="it-IT" sz="1600" i="1" dirty="0">
                <a:solidFill>
                  <a:srgbClr val="0A0A0A"/>
                </a:solidFill>
              </a:rPr>
              <a:t>Beato il marito di una donna virtuosa; il numero dei suoi giorni sarà doppio. </a:t>
            </a:r>
          </a:p>
          <a:p>
            <a:pPr eaLnBrk="1" hangingPunct="1"/>
            <a:r>
              <a:rPr lang="it-IT" altLang="it-IT" sz="1600" i="1" dirty="0">
                <a:solidFill>
                  <a:srgbClr val="0A0A0A"/>
                </a:solidFill>
              </a:rPr>
              <a:t>Una brava moglie è la gioia del marito, questi trascorrerà gli anni in pace. Una donna virtuosa è una buona sorte, viene assegnata a chi teme il Signore</a:t>
            </a:r>
            <a:r>
              <a:rPr lang="it-IT" altLang="it-IT" sz="1600" dirty="0">
                <a:solidFill>
                  <a:srgbClr val="0A0A0A"/>
                </a:solidFill>
              </a:rPr>
              <a:t> (Sir 26,1-3).</a:t>
            </a:r>
          </a:p>
          <a:p>
            <a:pPr eaLnBrk="1" hangingPunct="1"/>
            <a:r>
              <a:rPr lang="it-IT" altLang="it-IT" sz="1600" dirty="0">
                <a:solidFill>
                  <a:srgbClr val="0A0A0A"/>
                </a:solidFill>
              </a:rPr>
              <a:t>Nello stesso tempo condanna severamente l’adulterio, sia da parte dell’uomo che della donna: </a:t>
            </a:r>
            <a:r>
              <a:rPr lang="it-IT" altLang="it-IT" sz="1600" i="1" dirty="0">
                <a:solidFill>
                  <a:srgbClr val="0A0A0A"/>
                </a:solidFill>
              </a:rPr>
              <a:t>L’uomo infedele al proprio letto dice fra sé: "Chi mi vede? Tenebre intorno a me e le mura mi nascondono; nessuno mi vede, chi devo temere? Dei miei peccati non si ricorderà l’Altissimo". Egli però si illude, perché gli occhi di Dio penetrano fin nei luoghi più segreti</a:t>
            </a:r>
            <a:r>
              <a:rPr lang="it-IT" altLang="it-IT" sz="1600" dirty="0">
                <a:solidFill>
                  <a:srgbClr val="0A0A0A"/>
                </a:solidFill>
              </a:rPr>
              <a:t> (Sir 23,18-19).</a:t>
            </a:r>
          </a:p>
          <a:p>
            <a:pPr eaLnBrk="1" hangingPunct="1"/>
            <a:r>
              <a:rPr lang="it-IT" altLang="it-IT" sz="1600" dirty="0">
                <a:solidFill>
                  <a:srgbClr val="0A0A0A"/>
                </a:solidFill>
              </a:rPr>
              <a:t>Più duro ancora è il giudizio sulla donna adultera:</a:t>
            </a:r>
            <a:r>
              <a:rPr lang="it-IT" altLang="it-IT" sz="1600" i="1" dirty="0">
                <a:solidFill>
                  <a:srgbClr val="0A0A0A"/>
                </a:solidFill>
              </a:rPr>
              <a:t> Così della donna che abbandona il suo marito, e gli presenta eredi avuti da estranei. Prima di tutto ha disobbedito alle leggi dell’Altissimo, in secondo luogo ha commesso un torto verso il marito, in terzo luogo si è macchiata di adulterio e ha introdotto in casa figli di un estraneo</a:t>
            </a:r>
            <a:r>
              <a:rPr lang="it-IT" altLang="it-IT" sz="1600" dirty="0">
                <a:solidFill>
                  <a:srgbClr val="0A0A0A"/>
                </a:solidFill>
              </a:rPr>
              <a:t> (Sir 23,22-23</a:t>
            </a:r>
            <a:r>
              <a:rPr lang="it-IT" altLang="it-IT" sz="1600" dirty="0"/>
              <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descr="Papiro">
            <a:extLst>
              <a:ext uri="{FF2B5EF4-FFF2-40B4-BE49-F238E27FC236}">
                <a16:creationId xmlns:a16="http://schemas.microsoft.com/office/drawing/2014/main" id="{BF0C3AE7-05E1-45B8-A8C8-1CC236066B08}"/>
              </a:ext>
            </a:extLst>
          </p:cNvPr>
          <p:cNvSpPr>
            <a:spLocks noGrp="1" noRot="1" noChangeArrowheads="1"/>
          </p:cNvSpPr>
          <p:nvPr>
            <p:ph idx="1"/>
          </p:nvPr>
        </p:nvSpPr>
        <p:spPr>
          <a:xfrm>
            <a:off x="839416" y="476672"/>
            <a:ext cx="10945216" cy="6048375"/>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rPr>
              <a:t>c) </a:t>
            </a:r>
            <a:r>
              <a:rPr lang="it-IT" altLang="it-IT" sz="1800" b="1" u="sng" dirty="0">
                <a:solidFill>
                  <a:srgbClr val="0A0A0A"/>
                </a:solidFill>
              </a:rPr>
              <a:t>Il messaggio nuziale del Cantico dei cantici</a:t>
            </a:r>
          </a:p>
          <a:p>
            <a:pPr eaLnBrk="1" hangingPunct="1">
              <a:buFont typeface="Arial" panose="020B0604020202020204" pitchFamily="34" charset="0"/>
              <a:buNone/>
            </a:pPr>
            <a:endParaRPr lang="it-IT" altLang="it-IT" sz="1800" b="1" dirty="0">
              <a:solidFill>
                <a:srgbClr val="0A0A0A"/>
              </a:solidFill>
            </a:endParaRPr>
          </a:p>
          <a:p>
            <a:pPr eaLnBrk="1" hangingPunct="1">
              <a:lnSpc>
                <a:spcPct val="150000"/>
              </a:lnSpc>
            </a:pPr>
            <a:r>
              <a:rPr lang="it-IT" altLang="it-IT" sz="1800" dirty="0">
                <a:solidFill>
                  <a:srgbClr val="0A0A0A"/>
                </a:solidFill>
              </a:rPr>
              <a:t>C’è nella letteratura sapienziale un libro che è tutto dedicato all’amore umano, nella tensione del desiderio che poi sfocerà nel matrimonio: il Cantico dei cantici. </a:t>
            </a:r>
          </a:p>
          <a:p>
            <a:pPr eaLnBrk="1" hangingPunct="1">
              <a:lnSpc>
                <a:spcPct val="150000"/>
              </a:lnSpc>
            </a:pPr>
            <a:r>
              <a:rPr lang="it-IT" altLang="it-IT" sz="1800" dirty="0">
                <a:solidFill>
                  <a:srgbClr val="0A0A0A"/>
                </a:solidFill>
              </a:rPr>
              <a:t>Questo piccolo poema è tutto un dialogo d’amore tra uomo e donna che si cercano reciprocamente con gioia e trepidazione: si tratta contemporaneamente dell’esaltazione dell’amore umano e dell’amore di Dio verso Israele.</a:t>
            </a:r>
          </a:p>
          <a:p>
            <a:pPr eaLnBrk="1" hangingPunct="1">
              <a:lnSpc>
                <a:spcPct val="150000"/>
              </a:lnSpc>
            </a:pPr>
            <a:r>
              <a:rPr lang="it-IT" altLang="it-IT" sz="1800" dirty="0">
                <a:solidFill>
                  <a:srgbClr val="0A0A0A"/>
                </a:solidFill>
              </a:rPr>
              <a:t>E proprio per questo l’amore deve essere duraturo, come si esprime la sposa con immagini ardite: </a:t>
            </a:r>
            <a:r>
              <a:rPr lang="it-IT" altLang="it-IT" sz="1800" i="1" dirty="0">
                <a:solidFill>
                  <a:srgbClr val="0A0A0A"/>
                </a:solidFill>
              </a:rPr>
              <a:t>Mettimi come sigillo sul tuo cuore, come sigillo sul tuo braccio; perché forte come la morte è l’amore, tenace come gli inferi è la passione; le sue vampe sono come vampe di fuoco, una fiamma di Dio. Le grandi acque non possono spegnere l’amore, né i fiumi travolgerlo</a:t>
            </a:r>
            <a:r>
              <a:rPr lang="it-IT" altLang="it-IT" sz="1800" dirty="0">
                <a:solidFill>
                  <a:srgbClr val="0A0A0A"/>
                </a:solidFill>
              </a:rPr>
              <a:t> (</a:t>
            </a:r>
            <a:r>
              <a:rPr lang="it-IT" altLang="it-IT" sz="1800" dirty="0" err="1">
                <a:solidFill>
                  <a:srgbClr val="0A0A0A"/>
                </a:solidFill>
              </a:rPr>
              <a:t>Ct</a:t>
            </a:r>
            <a:r>
              <a:rPr lang="it-IT" altLang="it-IT" sz="1800" dirty="0">
                <a:solidFill>
                  <a:srgbClr val="0A0A0A"/>
                </a:solidFill>
              </a:rPr>
              <a:t> 8,6-7). </a:t>
            </a:r>
          </a:p>
          <a:p>
            <a:pPr eaLnBrk="1" hangingPunct="1">
              <a:lnSpc>
                <a:spcPct val="150000"/>
              </a:lnSpc>
            </a:pPr>
            <a:r>
              <a:rPr lang="it-IT" altLang="it-IT" sz="1800" dirty="0">
                <a:solidFill>
                  <a:srgbClr val="0A0A0A"/>
                </a:solidFill>
              </a:rPr>
              <a:t>Nulla può estinguere l’amore autentico! È un messaggio indubbiamente molto profondo, in cui si fondono l’esperienza umana e il messaggio profetico che ha preso questa esperienza come simbolo dell’amore indefettibile di Dio verso il suo popolo.</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descr="Papiro">
            <a:extLst>
              <a:ext uri="{FF2B5EF4-FFF2-40B4-BE49-F238E27FC236}">
                <a16:creationId xmlns:a16="http://schemas.microsoft.com/office/drawing/2014/main" id="{EF15E372-CE08-4F0B-AE31-67754E2CAD21}"/>
              </a:ext>
            </a:extLst>
          </p:cNvPr>
          <p:cNvSpPr>
            <a:spLocks noGrp="1" noRot="1" noChangeArrowheads="1"/>
          </p:cNvSpPr>
          <p:nvPr>
            <p:ph idx="1"/>
          </p:nvPr>
        </p:nvSpPr>
        <p:spPr>
          <a:xfrm>
            <a:off x="695400" y="476250"/>
            <a:ext cx="10873208" cy="6192838"/>
          </a:xfrm>
          <a:solidFill>
            <a:srgbClr val="FFFFCC"/>
          </a:solidFill>
          <a:ln>
            <a:solidFill>
              <a:srgbClr val="0A0A0A"/>
            </a:solidFill>
            <a:miter lim="800000"/>
            <a:headEnd/>
            <a:tailEnd/>
          </a:ln>
        </p:spPr>
        <p:txBody>
          <a:bodyPr/>
          <a:lstStyle/>
          <a:p>
            <a:pPr algn="ctr" eaLnBrk="1" hangingPunct="1">
              <a:lnSpc>
                <a:spcPct val="90000"/>
              </a:lnSpc>
              <a:buFont typeface="Arial" panose="020B0604020202020204" pitchFamily="34" charset="0"/>
              <a:buNone/>
            </a:pPr>
            <a:r>
              <a:rPr lang="it-IT" altLang="it-IT" sz="1800" b="1">
                <a:solidFill>
                  <a:srgbClr val="0A0A0A"/>
                </a:solidFill>
              </a:rPr>
              <a:t>Il progetto originale di Dio su il matrimonio</a:t>
            </a:r>
            <a:endParaRPr lang="it-IT" altLang="it-IT" sz="1800">
              <a:solidFill>
                <a:srgbClr val="0A0A0A"/>
              </a:solidFill>
            </a:endParaRPr>
          </a:p>
          <a:p>
            <a:pPr eaLnBrk="1" hangingPunct="1">
              <a:lnSpc>
                <a:spcPct val="90000"/>
              </a:lnSpc>
            </a:pPr>
            <a:r>
              <a:rPr lang="it-IT" altLang="it-IT" sz="1600">
                <a:solidFill>
                  <a:srgbClr val="0A0A0A"/>
                </a:solidFill>
              </a:rPr>
              <a:t>Una visione così alta dell’amore sponsale, anche nei suoi elementi di attrazione fisica, che ci trasmette il Cantico dei cantici, corrisponde al progetto originario di Dio, che troviamo delineato nel secondo racconto della creazione trasmessoci dal libro della Gen 2,18-23.</a:t>
            </a:r>
          </a:p>
          <a:p>
            <a:pPr eaLnBrk="1" hangingPunct="1">
              <a:lnSpc>
                <a:spcPct val="90000"/>
              </a:lnSpc>
              <a:buFont typeface="Arial" panose="020B0604020202020204" pitchFamily="34" charset="0"/>
              <a:buNone/>
            </a:pPr>
            <a:endParaRPr lang="it-IT" altLang="it-IT" sz="1600">
              <a:solidFill>
                <a:srgbClr val="0A0A0A"/>
              </a:solidFill>
            </a:endParaRPr>
          </a:p>
          <a:p>
            <a:pPr eaLnBrk="1" hangingPunct="1">
              <a:lnSpc>
                <a:spcPct val="90000"/>
              </a:lnSpc>
              <a:buFont typeface="Arial" panose="020B0604020202020204" pitchFamily="34" charset="0"/>
              <a:buNone/>
            </a:pPr>
            <a:r>
              <a:rPr lang="it-IT" altLang="it-IT" sz="1600" b="1">
                <a:solidFill>
                  <a:srgbClr val="0A0A0A"/>
                </a:solidFill>
              </a:rPr>
              <a:t>a) </a:t>
            </a:r>
            <a:r>
              <a:rPr lang="it-IT" altLang="it-IT" sz="1600" b="1" u="sng">
                <a:solidFill>
                  <a:srgbClr val="0A0A0A"/>
                </a:solidFill>
              </a:rPr>
              <a:t>La tradizione jahwista</a:t>
            </a:r>
            <a:endParaRPr lang="it-IT" altLang="it-IT" sz="1600" b="1">
              <a:solidFill>
                <a:srgbClr val="0A0A0A"/>
              </a:solidFill>
            </a:endParaRPr>
          </a:p>
          <a:p>
            <a:pPr eaLnBrk="1" hangingPunct="1">
              <a:lnSpc>
                <a:spcPct val="90000"/>
              </a:lnSpc>
            </a:pPr>
            <a:r>
              <a:rPr lang="it-IT" altLang="it-IT" sz="1600">
                <a:solidFill>
                  <a:srgbClr val="0A0A0A"/>
                </a:solidFill>
              </a:rPr>
              <a:t>Questo racconto risale al X secolo a.C. ed esprime realtà teologiche molto profonde.</a:t>
            </a:r>
          </a:p>
          <a:p>
            <a:pPr eaLnBrk="1" hangingPunct="1">
              <a:lnSpc>
                <a:spcPct val="90000"/>
              </a:lnSpc>
            </a:pPr>
            <a:r>
              <a:rPr lang="it-IT" altLang="it-IT" sz="1600">
                <a:solidFill>
                  <a:srgbClr val="0A0A0A"/>
                </a:solidFill>
              </a:rPr>
              <a:t>Prima di tutto l’uomo è chiamato ad uscire dalla sua solitudine: Non è bene che l’uomo sia solo: gli voglio fare un aiuto che gli sia simile (2,18). </a:t>
            </a:r>
          </a:p>
          <a:p>
            <a:pPr eaLnBrk="1" hangingPunct="1">
              <a:lnSpc>
                <a:spcPct val="90000"/>
              </a:lnSpc>
            </a:pPr>
            <a:r>
              <a:rPr lang="it-IT" altLang="it-IT" sz="1600">
                <a:solidFill>
                  <a:srgbClr val="0A0A0A"/>
                </a:solidFill>
              </a:rPr>
              <a:t>Ma gli animali che Dio crea e mette a disposizione dell’uomo, non sono l’aiuto degno di lui: Allora il Signore Dio fece scendere un torpore sull’uomo, che si addormentò, gli tolse una delle costole e richiuse la carne al suo posto. Il Signore Dio plasmò con la costola che aveva tolto all’uomo una donna, e la condusse all’uomo (2,21-22).</a:t>
            </a:r>
          </a:p>
          <a:p>
            <a:pPr eaLnBrk="1" hangingPunct="1">
              <a:lnSpc>
                <a:spcPct val="90000"/>
              </a:lnSpc>
            </a:pPr>
            <a:r>
              <a:rPr lang="it-IT" altLang="it-IT" sz="1600">
                <a:solidFill>
                  <a:srgbClr val="0A0A0A"/>
                </a:solidFill>
              </a:rPr>
              <a:t>È chiaro che il linguaggio, tutto carico di immagini, non vuole narrare un evento storico, ma afferma semplicemente che la donna non è estranea all’uomo, anzi è come una parte di lui, con la medesima dignità, capace di dialogare e di amare.</a:t>
            </a:r>
          </a:p>
          <a:p>
            <a:pPr eaLnBrk="1" hangingPunct="1">
              <a:lnSpc>
                <a:spcPct val="90000"/>
              </a:lnSpc>
            </a:pPr>
            <a:r>
              <a:rPr lang="it-IT" altLang="it-IT" sz="1600">
                <a:solidFill>
                  <a:srgbClr val="0A0A0A"/>
                </a:solidFill>
              </a:rPr>
              <a:t>Per questo l’uomo intona il primo canto nuziale dell’umanità: Questa volta essa è carne dalla mia carne e osso dalle mie ossa. La si chiamerà donna, poiché dall’uomo è stata tolta (v. 23).</a:t>
            </a:r>
          </a:p>
          <a:p>
            <a:pPr eaLnBrk="1" hangingPunct="1">
              <a:lnSpc>
                <a:spcPct val="90000"/>
              </a:lnSpc>
            </a:pPr>
            <a:r>
              <a:rPr lang="it-IT" altLang="it-IT" sz="1600">
                <a:solidFill>
                  <a:srgbClr val="0A0A0A"/>
                </a:solidFill>
              </a:rPr>
              <a:t>L’ultima frase in ebraico contiene un gioco di parole non riproducibile in italiano:</a:t>
            </a:r>
            <a:r>
              <a:rPr lang="it-IT" altLang="it-IT" sz="1600" b="1">
                <a:solidFill>
                  <a:srgbClr val="0A0A0A"/>
                </a:solidFill>
              </a:rPr>
              <a:t> ’is</a:t>
            </a:r>
            <a:r>
              <a:rPr lang="it-IT" altLang="it-IT" sz="1600">
                <a:solidFill>
                  <a:srgbClr val="0A0A0A"/>
                </a:solidFill>
              </a:rPr>
              <a:t> = uomo, </a:t>
            </a:r>
            <a:r>
              <a:rPr lang="it-IT" altLang="it-IT" sz="1600" b="1">
                <a:solidFill>
                  <a:srgbClr val="0A0A0A"/>
                </a:solidFill>
              </a:rPr>
              <a:t>’ishshah</a:t>
            </a:r>
            <a:r>
              <a:rPr lang="it-IT" altLang="it-IT" sz="1600">
                <a:solidFill>
                  <a:srgbClr val="0A0A0A"/>
                </a:solidFill>
              </a:rPr>
              <a:t> = donna. Anche con questa assonanza linguistica l’autore vuole esprimere l’unità dei due sessi, pur nella loro distinzione.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Papiro">
            <a:extLst>
              <a:ext uri="{FF2B5EF4-FFF2-40B4-BE49-F238E27FC236}">
                <a16:creationId xmlns:a16="http://schemas.microsoft.com/office/drawing/2014/main" id="{9397FF4E-4080-42EF-BC81-F15D0CE1F42C}"/>
              </a:ext>
            </a:extLst>
          </p:cNvPr>
          <p:cNvSpPr>
            <a:spLocks noGrp="1" noRot="1" noChangeArrowheads="1"/>
          </p:cNvSpPr>
          <p:nvPr>
            <p:ph idx="1"/>
          </p:nvPr>
        </p:nvSpPr>
        <p:spPr>
          <a:xfrm>
            <a:off x="767408" y="260350"/>
            <a:ext cx="11017224" cy="6337300"/>
          </a:xfrm>
          <a:solidFill>
            <a:srgbClr val="FFFFCC"/>
          </a:solidFill>
          <a:ln>
            <a:solidFill>
              <a:srgbClr val="0A0A0A"/>
            </a:solidFill>
          </a:ln>
        </p:spPr>
        <p:txBody>
          <a:bodyPr rtlCol="0">
            <a:normAutofit/>
          </a:bodyPr>
          <a:lstStyle/>
          <a:p>
            <a:pPr eaLnBrk="1" fontAlgn="auto" hangingPunct="1">
              <a:spcAft>
                <a:spcPts val="0"/>
              </a:spcAft>
              <a:buNone/>
              <a:defRPr/>
            </a:pPr>
            <a:r>
              <a:rPr lang="it-IT" sz="1200" b="1" dirty="0">
                <a:solidFill>
                  <a:srgbClr val="0A0A0A"/>
                </a:solidFill>
                <a:effectLst>
                  <a:outerShdw blurRad="38100" dist="38100" dir="2700000" algn="tl">
                    <a:srgbClr val="FFFFFF"/>
                  </a:outerShdw>
                </a:effectLst>
              </a:rPr>
              <a:t>b) </a:t>
            </a:r>
            <a:r>
              <a:rPr lang="it-IT" sz="1800" b="1" u="sng" dirty="0">
                <a:solidFill>
                  <a:srgbClr val="0A0A0A"/>
                </a:solidFill>
              </a:rPr>
              <a:t>La tradizione sacerdotale</a:t>
            </a:r>
            <a:endParaRPr lang="it-IT" sz="1800" b="1" dirty="0">
              <a:solidFill>
                <a:srgbClr val="0A0A0A"/>
              </a:solidFill>
            </a:endParaRPr>
          </a:p>
          <a:p>
            <a:pPr eaLnBrk="1" fontAlgn="auto" hangingPunct="1">
              <a:spcAft>
                <a:spcPts val="0"/>
              </a:spcAft>
              <a:defRPr/>
            </a:pPr>
            <a:r>
              <a:rPr lang="it-IT" sz="1200" dirty="0">
                <a:solidFill>
                  <a:srgbClr val="0A0A0A"/>
                </a:solidFill>
              </a:rPr>
              <a:t>Il primo racconto della creazione, che risale alla tradizione sacerdotale (</a:t>
            </a:r>
            <a:r>
              <a:rPr lang="it-IT" sz="1200" dirty="0" err="1">
                <a:solidFill>
                  <a:srgbClr val="0A0A0A"/>
                </a:solidFill>
              </a:rPr>
              <a:t>VI</a:t>
            </a:r>
            <a:r>
              <a:rPr lang="it-IT" sz="1200" dirty="0">
                <a:solidFill>
                  <a:srgbClr val="0A0A0A"/>
                </a:solidFill>
              </a:rPr>
              <a:t> sec. a.C.), esprime in maniera ancora più solenne l’unità dell’uomo e della donna, pur nella differenziazione dei sessi, che è voluta da Dio per la procreazione del genere umano. Il sesso perciò è una realtà integrativa che si comprende solo in dialogo con il partner.</a:t>
            </a:r>
          </a:p>
          <a:p>
            <a:pPr eaLnBrk="1" fontAlgn="auto" hangingPunct="1">
              <a:spcAft>
                <a:spcPts val="0"/>
              </a:spcAft>
              <a:defRPr/>
            </a:pPr>
            <a:r>
              <a:rPr lang="it-IT" sz="1200" dirty="0">
                <a:solidFill>
                  <a:srgbClr val="0A0A0A"/>
                </a:solidFill>
              </a:rPr>
              <a:t>Come coronamento dell’opera della creazione, Dio crea l’uomo, che è tale solo in quanto maschio-femmina: E Dio disse: "Facciamo l’uomo a nostra immagine, a nostra somiglianza, e domini sui pesci del mare e sugli uccelli del cielo, sul bestiame, su tutte le bestie selvatiche e su tutti i rettili che strisciano sulla terra". Dio creò l’uomo a sua immagine: a immagine di Dio lo creò; maschio e femmina li creò. Dio li benedisse e disse loro: "Siate fecondi e moltiplicatevi, riempite la terra..." (</a:t>
            </a:r>
            <a:r>
              <a:rPr lang="it-IT" sz="1200" dirty="0" err="1">
                <a:solidFill>
                  <a:srgbClr val="0A0A0A"/>
                </a:solidFill>
              </a:rPr>
              <a:t>Gen</a:t>
            </a:r>
            <a:r>
              <a:rPr lang="it-IT" sz="1200" dirty="0">
                <a:solidFill>
                  <a:srgbClr val="0A0A0A"/>
                </a:solidFill>
              </a:rPr>
              <a:t> 1,26-28).</a:t>
            </a:r>
          </a:p>
          <a:p>
            <a:pPr eaLnBrk="1" fontAlgn="auto" hangingPunct="1">
              <a:spcAft>
                <a:spcPts val="0"/>
              </a:spcAft>
              <a:buNone/>
              <a:defRPr/>
            </a:pPr>
            <a:r>
              <a:rPr lang="it-IT" sz="1200" dirty="0">
                <a:solidFill>
                  <a:srgbClr val="0A0A0A"/>
                </a:solidFill>
              </a:rPr>
              <a:t>Mettiamo in evidenza due cose.</a:t>
            </a:r>
            <a:endParaRPr lang="it-IT" sz="1200" b="1" dirty="0">
              <a:solidFill>
                <a:srgbClr val="0A0A0A"/>
              </a:solidFill>
            </a:endParaRPr>
          </a:p>
          <a:p>
            <a:pPr eaLnBrk="1" fontAlgn="auto" hangingPunct="1">
              <a:spcAft>
                <a:spcPts val="0"/>
              </a:spcAft>
              <a:defRPr/>
            </a:pPr>
            <a:r>
              <a:rPr lang="it-IT" sz="1200" b="1" dirty="0">
                <a:solidFill>
                  <a:srgbClr val="0A0A0A"/>
                </a:solidFill>
              </a:rPr>
              <a:t>La prima.</a:t>
            </a:r>
            <a:r>
              <a:rPr lang="it-IT" sz="1200" dirty="0">
                <a:solidFill>
                  <a:srgbClr val="0A0A0A"/>
                </a:solidFill>
              </a:rPr>
              <a:t> L’uomo è immagine di Dio nella dualità di maschio e femmina: né il maschio né la femmina, presi isolatamente, sono immagine di Dio. </a:t>
            </a:r>
          </a:p>
          <a:p>
            <a:pPr eaLnBrk="1" fontAlgn="auto" hangingPunct="1">
              <a:spcAft>
                <a:spcPts val="0"/>
              </a:spcAft>
              <a:defRPr/>
            </a:pPr>
            <a:r>
              <a:rPr lang="it-IT" sz="1200" dirty="0">
                <a:solidFill>
                  <a:srgbClr val="0A0A0A"/>
                </a:solidFill>
              </a:rPr>
              <a:t>La </a:t>
            </a:r>
            <a:r>
              <a:rPr lang="it-IT" sz="1200" dirty="0" err="1">
                <a:solidFill>
                  <a:srgbClr val="0A0A0A"/>
                </a:solidFill>
              </a:rPr>
              <a:t>dialogicità</a:t>
            </a:r>
            <a:r>
              <a:rPr lang="it-IT" sz="1200" dirty="0">
                <a:solidFill>
                  <a:srgbClr val="0A0A0A"/>
                </a:solidFill>
              </a:rPr>
              <a:t> dei sessi diversi già apre al dono, all’amore, alla fecondità, riproducendo così l’immagine di Dio che è essenzialmente amore che si dona.</a:t>
            </a:r>
            <a:endParaRPr lang="it-IT" sz="1200" b="1" dirty="0">
              <a:solidFill>
                <a:srgbClr val="0A0A0A"/>
              </a:solidFill>
            </a:endParaRPr>
          </a:p>
          <a:p>
            <a:pPr eaLnBrk="1" fontAlgn="auto" hangingPunct="1">
              <a:spcAft>
                <a:spcPts val="0"/>
              </a:spcAft>
              <a:defRPr/>
            </a:pPr>
            <a:r>
              <a:rPr lang="it-IT" sz="1200" b="1" dirty="0">
                <a:solidFill>
                  <a:srgbClr val="0A0A0A"/>
                </a:solidFill>
              </a:rPr>
              <a:t>La seconda.</a:t>
            </a:r>
            <a:r>
              <a:rPr lang="it-IT" sz="1200" dirty="0">
                <a:solidFill>
                  <a:srgbClr val="0A0A0A"/>
                </a:solidFill>
              </a:rPr>
              <a:t> Il comando di generare: Siate fecondi e moltiplicatevi... La sessualità ha il suo sbocco e la sua specifica finalità nella trasmissione della vita. Un compito talmente grande che ha bisogno della benedizione di Dio per essere espletato.</a:t>
            </a:r>
          </a:p>
          <a:p>
            <a:pPr eaLnBrk="1" fontAlgn="auto" hangingPunct="1">
              <a:spcAft>
                <a:spcPts val="0"/>
              </a:spcAft>
              <a:buNone/>
              <a:defRPr/>
            </a:pPr>
            <a:r>
              <a:rPr lang="it-IT" sz="1200" dirty="0">
                <a:solidFill>
                  <a:srgbClr val="0A0A0A"/>
                </a:solidFill>
              </a:rPr>
              <a:t>       Pur accentuando la finalità procreativa, questo testo non esclude la finalità affettiva. </a:t>
            </a:r>
          </a:p>
          <a:p>
            <a:pPr eaLnBrk="1" fontAlgn="auto" hangingPunct="1">
              <a:spcAft>
                <a:spcPts val="0"/>
              </a:spcAft>
              <a:defRPr/>
            </a:pPr>
            <a:r>
              <a:rPr lang="it-IT" sz="1200" dirty="0">
                <a:solidFill>
                  <a:srgbClr val="0A0A0A"/>
                </a:solidFill>
              </a:rPr>
              <a:t>Il fatto che Dio abbia creato l’uomo a sua immagine proprio in quanto maschio e femmina include necessariamente in sé la forza attrattiva dell’amore. </a:t>
            </a:r>
          </a:p>
          <a:p>
            <a:pPr eaLnBrk="1" fontAlgn="auto" hangingPunct="1">
              <a:spcAft>
                <a:spcPts val="0"/>
              </a:spcAft>
              <a:defRPr/>
            </a:pPr>
            <a:r>
              <a:rPr lang="it-IT" sz="1200" dirty="0">
                <a:solidFill>
                  <a:srgbClr val="0A0A0A"/>
                </a:solidFill>
              </a:rPr>
              <a:t>È l’equilibrio di questi due elementi (unitivo e procreativo) che deve segnare per sempre il matrimonio come Dio l’ha concepito nel suo disegno originario.</a:t>
            </a:r>
          </a:p>
          <a:p>
            <a:pPr eaLnBrk="1" fontAlgn="auto" hangingPunct="1">
              <a:spcAft>
                <a:spcPts val="0"/>
              </a:spcAft>
              <a:defRPr/>
            </a:pPr>
            <a:r>
              <a:rPr lang="it-IT" sz="1200" dirty="0">
                <a:solidFill>
                  <a:srgbClr val="0A0A0A"/>
                </a:solidFill>
              </a:rPr>
              <a:t>Sappiamo però che il peccato originale ha infranto questo equilibrio, intaccando la serenità dei rapporti tra l’uomo e la donna; anche la sessualità verrà distorta dai suoi fini propri, come dice subito dopo il testo: Moltiplicherò i tuoi dolori e le tue gravidanze... Verso tuo marito sarà il tuo istinto, ma egli ti dominerà (</a:t>
            </a:r>
            <a:r>
              <a:rPr lang="it-IT" sz="1200" dirty="0" err="1">
                <a:solidFill>
                  <a:srgbClr val="0A0A0A"/>
                </a:solidFill>
              </a:rPr>
              <a:t>Gen</a:t>
            </a:r>
            <a:r>
              <a:rPr lang="it-IT" sz="1200" dirty="0">
                <a:solidFill>
                  <a:srgbClr val="0A0A0A"/>
                </a:solidFill>
              </a:rPr>
              <a:t> 3,16). Invece che dono reciproco e sereno, la sessualità diventerà strumento per tiranneggiarsi a vicenda.</a:t>
            </a:r>
          </a:p>
          <a:p>
            <a:pPr eaLnBrk="1" fontAlgn="auto" hangingPunct="1">
              <a:spcAft>
                <a:spcPts val="0"/>
              </a:spcAft>
              <a:defRPr/>
            </a:pPr>
            <a:r>
              <a:rPr lang="it-IT" sz="1200" dirty="0">
                <a:solidFill>
                  <a:srgbClr val="0A0A0A"/>
                </a:solidFill>
              </a:rPr>
              <a:t>Su questo sfondo di perdita di senso della sessualità si spiegano tutte le deviazioni che hanno segnato la storia d’Israele e dell’umanità: poligamia, divorzio, asservimento della donna, violenza sessuale...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descr="Papiro">
            <a:extLst>
              <a:ext uri="{FF2B5EF4-FFF2-40B4-BE49-F238E27FC236}">
                <a16:creationId xmlns:a16="http://schemas.microsoft.com/office/drawing/2014/main" id="{A94929E6-08BD-47D7-93C7-863286ECFC25}"/>
              </a:ext>
            </a:extLst>
          </p:cNvPr>
          <p:cNvSpPr>
            <a:spLocks noGrp="1" noRot="1" noChangeArrowheads="1"/>
          </p:cNvSpPr>
          <p:nvPr>
            <p:ph type="title"/>
          </p:nvPr>
        </p:nvSpPr>
        <p:spPr>
          <a:xfrm>
            <a:off x="1981200" y="274639"/>
            <a:ext cx="8229600" cy="2433637"/>
          </a:xfrm>
          <a:solidFill>
            <a:srgbClr val="FFFFCC"/>
          </a:solidFill>
          <a:ln>
            <a:solidFill>
              <a:srgbClr val="0A0A0A"/>
            </a:solidFill>
            <a:miter lim="800000"/>
            <a:headEnd/>
            <a:tailEnd/>
          </a:ln>
        </p:spPr>
        <p:txBody>
          <a:bodyPr/>
          <a:lstStyle/>
          <a:p>
            <a:pPr eaLnBrk="1" hangingPunct="1"/>
            <a:br>
              <a:rPr lang="it-IT" altLang="it-IT" sz="800" b="1"/>
            </a:br>
            <a:r>
              <a:rPr lang="it-IT" altLang="it-IT" sz="4000" b="1">
                <a:solidFill>
                  <a:srgbClr val="0A0A0A"/>
                </a:solidFill>
              </a:rPr>
              <a:t>La dottrina sul matrimonio</a:t>
            </a:r>
            <a:br>
              <a:rPr lang="it-IT" altLang="it-IT" sz="4000" b="1">
                <a:solidFill>
                  <a:srgbClr val="0A0A0A"/>
                </a:solidFill>
              </a:rPr>
            </a:br>
            <a:r>
              <a:rPr lang="it-IT" altLang="it-IT" sz="1400" b="1">
                <a:solidFill>
                  <a:srgbClr val="0A0A0A"/>
                </a:solidFill>
              </a:rPr>
              <a:t> </a:t>
            </a:r>
            <a:br>
              <a:rPr lang="it-IT" altLang="it-IT" sz="1400" b="1">
                <a:solidFill>
                  <a:srgbClr val="0A0A0A"/>
                </a:solidFill>
              </a:rPr>
            </a:br>
            <a:r>
              <a:rPr lang="it-IT" altLang="it-IT" sz="4000" b="1">
                <a:solidFill>
                  <a:srgbClr val="0A0A0A"/>
                </a:solidFill>
              </a:rPr>
              <a:t>nel Nuovo Testamento</a:t>
            </a:r>
            <a:br>
              <a:rPr lang="it-IT" altLang="it-IT" sz="4000" b="1">
                <a:solidFill>
                  <a:srgbClr val="0A0A0A"/>
                </a:solidFill>
              </a:rPr>
            </a:br>
            <a:endParaRPr lang="it-IT" altLang="it-IT" sz="4000">
              <a:solidFill>
                <a:srgbClr val="0A0A0A"/>
              </a:solidFill>
            </a:endParaRPr>
          </a:p>
        </p:txBody>
      </p:sp>
      <p:sp>
        <p:nvSpPr>
          <p:cNvPr id="100355" name="Rectangle 3" descr="Papiro">
            <a:extLst>
              <a:ext uri="{FF2B5EF4-FFF2-40B4-BE49-F238E27FC236}">
                <a16:creationId xmlns:a16="http://schemas.microsoft.com/office/drawing/2014/main" id="{B349076C-E692-4AD0-B773-3B4EC215DE30}"/>
              </a:ext>
            </a:extLst>
          </p:cNvPr>
          <p:cNvSpPr>
            <a:spLocks noGrp="1" noRot="1" noChangeArrowheads="1"/>
          </p:cNvSpPr>
          <p:nvPr>
            <p:ph idx="1"/>
          </p:nvPr>
        </p:nvSpPr>
        <p:spPr>
          <a:xfrm>
            <a:off x="1302296" y="3078163"/>
            <a:ext cx="9587408" cy="3446462"/>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endParaRPr lang="it-IT" altLang="it-IT" dirty="0"/>
          </a:p>
          <a:p>
            <a:pPr eaLnBrk="1" hangingPunct="1"/>
            <a:r>
              <a:rPr lang="it-IT" altLang="it-IT" dirty="0">
                <a:solidFill>
                  <a:srgbClr val="0A0A0A"/>
                </a:solidFill>
              </a:rPr>
              <a:t>Cristo, che per i cristiani è il rivelatore ultimo della volontà di Dio Padre, è venuto a compiere la nostra salvezza, cercherà di riportare il matrimonio al disegno originario di Dio.</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Papiro">
            <a:extLst>
              <a:ext uri="{FF2B5EF4-FFF2-40B4-BE49-F238E27FC236}">
                <a16:creationId xmlns:a16="http://schemas.microsoft.com/office/drawing/2014/main" id="{9D22DA38-A54F-49DA-909B-11D148406E84}"/>
              </a:ext>
            </a:extLst>
          </p:cNvPr>
          <p:cNvSpPr>
            <a:spLocks noGrp="1" noRot="1" noChangeArrowheads="1"/>
          </p:cNvSpPr>
          <p:nvPr>
            <p:ph idx="1"/>
          </p:nvPr>
        </p:nvSpPr>
        <p:spPr>
          <a:xfrm>
            <a:off x="695400" y="368300"/>
            <a:ext cx="10801200" cy="6121400"/>
          </a:xfrm>
          <a:solidFill>
            <a:srgbClr val="FFFFCC"/>
          </a:solidFill>
          <a:ln>
            <a:solidFill>
              <a:srgbClr val="0A0A0A"/>
            </a:solidFill>
            <a:miter lim="800000"/>
            <a:headEnd/>
            <a:tailEnd/>
          </a:ln>
        </p:spPr>
        <p:txBody>
          <a:bodyPr/>
          <a:lstStyle/>
          <a:p>
            <a:pPr eaLnBrk="1" hangingPunct="1">
              <a:lnSpc>
                <a:spcPct val="80000"/>
              </a:lnSpc>
              <a:buFont typeface="Arial" panose="020B0604020202020204" pitchFamily="34" charset="0"/>
              <a:buNone/>
            </a:pPr>
            <a:endParaRPr lang="it-IT" altLang="it-IT" sz="1800" dirty="0"/>
          </a:p>
          <a:p>
            <a:pPr eaLnBrk="1" hangingPunct="1">
              <a:buFont typeface="Arial" panose="020B0604020202020204" pitchFamily="34" charset="0"/>
              <a:buNone/>
            </a:pPr>
            <a:r>
              <a:rPr lang="it-IT" altLang="it-IT" sz="1800" dirty="0">
                <a:solidFill>
                  <a:srgbClr val="0A0A0A"/>
                </a:solidFill>
              </a:rPr>
              <a:t>a) </a:t>
            </a:r>
            <a:r>
              <a:rPr lang="it-IT" altLang="it-IT" sz="1800" b="1" u="sng" dirty="0">
                <a:solidFill>
                  <a:srgbClr val="0A0A0A"/>
                </a:solidFill>
              </a:rPr>
              <a:t>L’interesse di Gesù per la famiglia</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Gesù nasce in una famiglia. In una famiglia dove la parola di Dio gode di un primato assoluto e dove l’amore totalmente disinteressato è regola per tutti.</a:t>
            </a:r>
          </a:p>
          <a:p>
            <a:pPr eaLnBrk="1" hangingPunct="1">
              <a:buFont typeface="Arial" panose="020B0604020202020204" pitchFamily="34" charset="0"/>
              <a:buNone/>
            </a:pPr>
            <a:r>
              <a:rPr lang="it-IT" altLang="it-IT" sz="1800" dirty="0">
                <a:solidFill>
                  <a:srgbClr val="0A0A0A"/>
                </a:solidFill>
              </a:rPr>
              <a:t>Anche nella sua vita pubblica Gesù manifesterà tutto il suo interesse per la famiglia, dimostrando di conoscerne pregi e difetti, gioie e sofferenze. Il primo dei suoi miracoli è per una coppia di sposi! La sua amicizia per Lazzaro, Marta e Maria è commovente. </a:t>
            </a:r>
          </a:p>
          <a:p>
            <a:pPr eaLnBrk="1" hangingPunct="1">
              <a:buFont typeface="Arial" panose="020B0604020202020204" pitchFamily="34" charset="0"/>
              <a:buNone/>
            </a:pPr>
            <a:r>
              <a:rPr lang="it-IT" altLang="it-IT" sz="1800" dirty="0">
                <a:solidFill>
                  <a:srgbClr val="0A0A0A"/>
                </a:solidFill>
              </a:rPr>
              <a:t>A Pietro guarisce la suocera malata. Ama i bambini con una tenerezza più che materna e rimprovera i discepoli che vogliono allontanarli; anzi, li propone come esempio per chi vuol entrare nel regno dei cieli: </a:t>
            </a:r>
            <a:r>
              <a:rPr lang="it-IT" altLang="it-IT" sz="1800" i="1" dirty="0">
                <a:solidFill>
                  <a:srgbClr val="0A0A0A"/>
                </a:solidFill>
              </a:rPr>
              <a:t>Chi non accoglie il regno di Dio come un bambino, non entrerà in esso</a:t>
            </a:r>
            <a:r>
              <a:rPr lang="it-IT" altLang="it-IT" sz="1800" dirty="0">
                <a:solidFill>
                  <a:srgbClr val="0A0A0A"/>
                </a:solidFill>
              </a:rPr>
              <a:t> (Mc 10,13-16).</a:t>
            </a:r>
          </a:p>
          <a:p>
            <a:pPr eaLnBrk="1" hangingPunct="1"/>
            <a:endParaRPr lang="it-IT" altLang="it-IT" sz="1800" dirty="0">
              <a:solidFill>
                <a:srgbClr val="0A0A0A"/>
              </a:solidFill>
            </a:endParaRPr>
          </a:p>
          <a:p>
            <a:pPr eaLnBrk="1" hangingPunct="1">
              <a:buFont typeface="Arial" panose="020B0604020202020204" pitchFamily="34" charset="0"/>
              <a:buNone/>
            </a:pPr>
            <a:r>
              <a:rPr lang="it-IT" altLang="it-IT" sz="1800" dirty="0">
                <a:solidFill>
                  <a:srgbClr val="0A0A0A"/>
                </a:solidFill>
              </a:rPr>
              <a:t>b) </a:t>
            </a:r>
            <a:r>
              <a:rPr lang="it-IT" altLang="it-IT" sz="1800" b="1" u="sng" dirty="0">
                <a:solidFill>
                  <a:srgbClr val="0A0A0A"/>
                </a:solidFill>
              </a:rPr>
              <a:t>La famiglia deve trascendersi</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Gesù non fa della famiglia un assoluto: vuole che essa sia aperta alle esigenze di Dio, che può chiedere perfino di abbandonarla e di subordinarla ai suoi progetti. </a:t>
            </a:r>
          </a:p>
          <a:p>
            <a:pPr eaLnBrk="1" hangingPunct="1">
              <a:buFont typeface="Arial" panose="020B0604020202020204" pitchFamily="34" charset="0"/>
              <a:buNone/>
            </a:pPr>
            <a:r>
              <a:rPr lang="it-IT" altLang="it-IT" sz="1800" dirty="0">
                <a:solidFill>
                  <a:srgbClr val="0A0A0A"/>
                </a:solidFill>
              </a:rPr>
              <a:t>È quanto risponde a chi gli annuncia che sua madre e i suoi parenti lo stanno cercando: </a:t>
            </a:r>
            <a:r>
              <a:rPr lang="it-IT" altLang="it-IT" sz="1800" i="1" dirty="0">
                <a:solidFill>
                  <a:srgbClr val="0A0A0A"/>
                </a:solidFill>
              </a:rPr>
              <a:t>Chi è mia madre e chi sono i miei fratelli?... Chi compie la volontà di Dio, costui è mio fratello, sorella e madre</a:t>
            </a:r>
            <a:r>
              <a:rPr lang="it-IT" altLang="it-IT" sz="1800" dirty="0">
                <a:solidFill>
                  <a:srgbClr val="0A0A0A"/>
                </a:solidFill>
              </a:rPr>
              <a:t> (Mc 3,31-35).</a:t>
            </a:r>
          </a:p>
          <a:p>
            <a:pPr eaLnBrk="1" hangingPunct="1">
              <a:buFont typeface="Arial" panose="020B0604020202020204" pitchFamily="34" charset="0"/>
              <a:buNone/>
            </a:pPr>
            <a:r>
              <a:rPr lang="it-IT" altLang="it-IT" sz="1800" dirty="0">
                <a:solidFill>
                  <a:srgbClr val="0A0A0A"/>
                </a:solidFill>
              </a:rPr>
              <a:t>Con ciò egli pone le premesse per una scelta di vita diversa dal matrimonio</a:t>
            </a:r>
            <a:r>
              <a:rPr lang="it-IT" altLang="it-IT" sz="1800" dirty="0"/>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descr="Papiro">
            <a:extLst>
              <a:ext uri="{FF2B5EF4-FFF2-40B4-BE49-F238E27FC236}">
                <a16:creationId xmlns:a16="http://schemas.microsoft.com/office/drawing/2014/main" id="{80E5A29E-2949-4E18-B40E-19A02734F846}"/>
              </a:ext>
            </a:extLst>
          </p:cNvPr>
          <p:cNvSpPr>
            <a:spLocks noGrp="1" noRot="1" noChangeArrowheads="1"/>
          </p:cNvSpPr>
          <p:nvPr>
            <p:ph idx="1"/>
          </p:nvPr>
        </p:nvSpPr>
        <p:spPr>
          <a:xfrm>
            <a:off x="623392" y="188914"/>
            <a:ext cx="10945216" cy="6408737"/>
          </a:xfrm>
          <a:solidFill>
            <a:srgbClr val="FFFFCC"/>
          </a:solidFill>
          <a:ln w="57150">
            <a:noFill/>
            <a:miter lim="800000"/>
            <a:headEnd/>
            <a:tailEnd/>
          </a:ln>
        </p:spPr>
        <p:txBody>
          <a:bodyPr/>
          <a:lstStyle/>
          <a:p>
            <a:pPr eaLnBrk="1" hangingPunct="1">
              <a:buFont typeface="Arial" panose="020B0604020202020204" pitchFamily="34" charset="0"/>
              <a:buNone/>
            </a:pPr>
            <a:r>
              <a:rPr lang="it-IT" altLang="it-IT" sz="1600" dirty="0">
                <a:solidFill>
                  <a:srgbClr val="0A0A0A"/>
                </a:solidFill>
              </a:rPr>
              <a:t>c) </a:t>
            </a:r>
            <a:r>
              <a:rPr lang="it-IT" altLang="it-IT" sz="1600" b="1" u="sng" dirty="0">
                <a:solidFill>
                  <a:srgbClr val="0A0A0A"/>
                </a:solidFill>
              </a:rPr>
              <a:t>Matrimonio e divorzio nel pensiero di Gesù</a:t>
            </a:r>
            <a:endParaRPr lang="it-IT" altLang="it-IT" sz="1600" b="1" dirty="0">
              <a:solidFill>
                <a:srgbClr val="0A0A0A"/>
              </a:solidFill>
            </a:endParaRPr>
          </a:p>
          <a:p>
            <a:pPr eaLnBrk="1" hangingPunct="1">
              <a:buFont typeface="Arial" panose="020B0604020202020204" pitchFamily="34" charset="0"/>
              <a:buNone/>
            </a:pPr>
            <a:endParaRPr lang="it-IT" altLang="it-IT" sz="800" dirty="0">
              <a:solidFill>
                <a:srgbClr val="0A0A0A"/>
              </a:solidFill>
            </a:endParaRPr>
          </a:p>
          <a:p>
            <a:pPr eaLnBrk="1" hangingPunct="1">
              <a:buFont typeface="Arial" panose="020B0604020202020204" pitchFamily="34" charset="0"/>
              <a:buNone/>
            </a:pPr>
            <a:r>
              <a:rPr lang="it-IT" altLang="it-IT" sz="1600" dirty="0">
                <a:solidFill>
                  <a:srgbClr val="0A0A0A"/>
                </a:solidFill>
              </a:rPr>
              <a:t>Nel testo che esaminiamo Gesù esprime il suo pensiero sul matrimonio. </a:t>
            </a:r>
          </a:p>
          <a:p>
            <a:pPr eaLnBrk="1" hangingPunct="1">
              <a:buFont typeface="Arial" panose="020B0604020202020204" pitchFamily="34" charset="0"/>
              <a:buNone/>
            </a:pPr>
            <a:r>
              <a:rPr lang="it-IT" altLang="it-IT" sz="1600" dirty="0">
                <a:solidFill>
                  <a:srgbClr val="0A0A0A"/>
                </a:solidFill>
              </a:rPr>
              <a:t>Durante il suo viaggio verso Gerusalemme alcuni farisei, per metterlo alla prova, gli chiedono: </a:t>
            </a:r>
          </a:p>
          <a:p>
            <a:pPr eaLnBrk="1" hangingPunct="1">
              <a:buFont typeface="Arial" panose="020B0604020202020204" pitchFamily="34" charset="0"/>
              <a:buNone/>
            </a:pPr>
            <a:r>
              <a:rPr lang="it-IT" altLang="it-IT" sz="1600" i="1" dirty="0">
                <a:solidFill>
                  <a:srgbClr val="0A0A0A"/>
                </a:solidFill>
              </a:rPr>
              <a:t>È lecito ad un uomo ripudiare la propria moglie per qualsiasi motivo?</a:t>
            </a:r>
            <a:r>
              <a:rPr lang="it-IT" altLang="it-IT" sz="1600" dirty="0">
                <a:solidFill>
                  <a:srgbClr val="0A0A0A"/>
                </a:solidFill>
              </a:rPr>
              <a:t> (Mt 19,3). </a:t>
            </a:r>
          </a:p>
          <a:p>
            <a:pPr eaLnBrk="1" hangingPunct="1">
              <a:buFont typeface="Arial" panose="020B0604020202020204" pitchFamily="34" charset="0"/>
              <a:buNone/>
            </a:pPr>
            <a:endParaRPr lang="it-IT" altLang="it-IT" sz="800" dirty="0">
              <a:solidFill>
                <a:srgbClr val="0A0A0A"/>
              </a:solidFill>
            </a:endParaRPr>
          </a:p>
          <a:p>
            <a:pPr eaLnBrk="1" hangingPunct="1">
              <a:buFont typeface="Arial" panose="020B0604020202020204" pitchFamily="34" charset="0"/>
              <a:buNone/>
            </a:pPr>
            <a:r>
              <a:rPr lang="it-IT" altLang="it-IT" sz="1600" dirty="0">
                <a:solidFill>
                  <a:srgbClr val="0A0A0A"/>
                </a:solidFill>
              </a:rPr>
              <a:t>Gesù si pone al di sopra di ogni controversia e di ogni scuola del suo tempo e rifacendosi al </a:t>
            </a:r>
            <a:r>
              <a:rPr lang="it-IT" altLang="it-IT" sz="1600" i="1" dirty="0">
                <a:solidFill>
                  <a:srgbClr val="0A0A0A"/>
                </a:solidFill>
              </a:rPr>
              <a:t>principio</a:t>
            </a:r>
            <a:r>
              <a:rPr lang="it-IT" altLang="it-IT" sz="1600" dirty="0">
                <a:solidFill>
                  <a:srgbClr val="0A0A0A"/>
                </a:solidFill>
              </a:rPr>
              <a:t> condanna ogni forma di divorzio: </a:t>
            </a:r>
          </a:p>
          <a:p>
            <a:pPr eaLnBrk="1" hangingPunct="1">
              <a:buFont typeface="Arial" panose="020B0604020202020204" pitchFamily="34" charset="0"/>
              <a:buNone/>
            </a:pPr>
            <a:endParaRPr lang="it-IT" altLang="it-IT" sz="800" i="1" dirty="0">
              <a:solidFill>
                <a:srgbClr val="0A0A0A"/>
              </a:solidFill>
            </a:endParaRPr>
          </a:p>
          <a:p>
            <a:pPr eaLnBrk="1" hangingPunct="1">
              <a:buFont typeface="Arial" panose="020B0604020202020204" pitchFamily="34" charset="0"/>
              <a:buNone/>
            </a:pPr>
            <a:r>
              <a:rPr lang="it-IT" altLang="it-IT" sz="1600" i="1" dirty="0">
                <a:solidFill>
                  <a:srgbClr val="0A0A0A"/>
                </a:solidFill>
              </a:rPr>
              <a:t>Non avete letto che il Creatore da principio li creò maschio e femmina e disse: </a:t>
            </a:r>
          </a:p>
          <a:p>
            <a:pPr eaLnBrk="1" hangingPunct="1">
              <a:buFont typeface="Arial" panose="020B0604020202020204" pitchFamily="34" charset="0"/>
              <a:buNone/>
            </a:pPr>
            <a:endParaRPr lang="it-IT" altLang="it-IT" sz="1600" i="1" dirty="0">
              <a:solidFill>
                <a:srgbClr val="0A0A0A"/>
              </a:solidFill>
            </a:endParaRPr>
          </a:p>
          <a:p>
            <a:pPr eaLnBrk="1" hangingPunct="1">
              <a:buFont typeface="Arial" panose="020B0604020202020204" pitchFamily="34" charset="0"/>
              <a:buNone/>
            </a:pPr>
            <a:r>
              <a:rPr lang="it-IT" altLang="it-IT" sz="1600" i="1" dirty="0">
                <a:solidFill>
                  <a:srgbClr val="0A0A0A"/>
                </a:solidFill>
              </a:rPr>
              <a:t>"Per questo l’uomo lascerà suo padre e sua madre e si unirà a sua moglie e i due saranno una carne sola? Così che non sono più due, ma una carne sola". </a:t>
            </a:r>
          </a:p>
          <a:p>
            <a:pPr eaLnBrk="1" hangingPunct="1">
              <a:buFont typeface="Arial" panose="020B0604020202020204" pitchFamily="34" charset="0"/>
              <a:buNone/>
            </a:pPr>
            <a:r>
              <a:rPr lang="it-IT" altLang="it-IT" sz="1600" i="1" dirty="0">
                <a:solidFill>
                  <a:srgbClr val="0A0A0A"/>
                </a:solidFill>
              </a:rPr>
              <a:t>Quello dunque che Dio ha congiunto l’uomo non lo separi.</a:t>
            </a:r>
          </a:p>
          <a:p>
            <a:pPr eaLnBrk="1" hangingPunct="1">
              <a:buFont typeface="Arial" panose="020B0604020202020204" pitchFamily="34" charset="0"/>
              <a:buNone/>
            </a:pPr>
            <a:endParaRPr lang="it-IT" altLang="it-IT" sz="1600" i="1" dirty="0">
              <a:solidFill>
                <a:srgbClr val="0A0A0A"/>
              </a:solidFill>
            </a:endParaRPr>
          </a:p>
          <a:p>
            <a:pPr eaLnBrk="1" hangingPunct="1">
              <a:buFont typeface="Arial" panose="020B0604020202020204" pitchFamily="34" charset="0"/>
              <a:buNone/>
            </a:pPr>
            <a:r>
              <a:rPr lang="it-IT" altLang="it-IT" sz="1600" i="1" dirty="0">
                <a:solidFill>
                  <a:srgbClr val="0A0A0A"/>
                </a:solidFill>
              </a:rPr>
              <a:t>Gli obiettarono: </a:t>
            </a:r>
          </a:p>
          <a:p>
            <a:pPr eaLnBrk="1" hangingPunct="1">
              <a:buFont typeface="Arial" panose="020B0604020202020204" pitchFamily="34" charset="0"/>
              <a:buNone/>
            </a:pPr>
            <a:r>
              <a:rPr lang="it-IT" altLang="it-IT" sz="1600" i="1" dirty="0">
                <a:solidFill>
                  <a:srgbClr val="0A0A0A"/>
                </a:solidFill>
              </a:rPr>
              <a:t>"Perché allora Mosè ha ordinato di darle l’atto di ripudio e di mandarla via?". </a:t>
            </a:r>
          </a:p>
          <a:p>
            <a:pPr eaLnBrk="1" hangingPunct="1">
              <a:buFont typeface="Arial" panose="020B0604020202020204" pitchFamily="34" charset="0"/>
              <a:buNone/>
            </a:pPr>
            <a:endParaRPr lang="it-IT" altLang="it-IT" sz="800" i="1" dirty="0">
              <a:solidFill>
                <a:srgbClr val="0A0A0A"/>
              </a:solidFill>
            </a:endParaRPr>
          </a:p>
          <a:p>
            <a:pPr eaLnBrk="1" hangingPunct="1">
              <a:buFont typeface="Arial" panose="020B0604020202020204" pitchFamily="34" charset="0"/>
              <a:buNone/>
            </a:pPr>
            <a:r>
              <a:rPr lang="it-IT" altLang="it-IT" sz="1600" i="1" dirty="0">
                <a:solidFill>
                  <a:srgbClr val="0A0A0A"/>
                </a:solidFill>
              </a:rPr>
              <a:t>Rispose loro Gesù: </a:t>
            </a:r>
          </a:p>
          <a:p>
            <a:pPr eaLnBrk="1" hangingPunct="1">
              <a:buFont typeface="Arial" panose="020B0604020202020204" pitchFamily="34" charset="0"/>
              <a:buNone/>
            </a:pPr>
            <a:r>
              <a:rPr lang="it-IT" altLang="it-IT" sz="1600" i="1" dirty="0">
                <a:solidFill>
                  <a:srgbClr val="0A0A0A"/>
                </a:solidFill>
              </a:rPr>
              <a:t>"Per la durezza del vostro cuore Mosè ha permesso di ripudiare le vostre mogli, ma da principio non fu così. Perciò io vi dico: chiunque ripudia la propria moglie, se non in caso di concubinato, e ne sposa un’altra, commette adulterio"</a:t>
            </a:r>
            <a:r>
              <a:rPr lang="it-IT" altLang="it-IT" sz="1600" dirty="0">
                <a:solidFill>
                  <a:srgbClr val="0A0A0A"/>
                </a:solidFill>
              </a:rPr>
              <a:t> (Mt 19,4-9).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descr="Papiro">
            <a:extLst>
              <a:ext uri="{FF2B5EF4-FFF2-40B4-BE49-F238E27FC236}">
                <a16:creationId xmlns:a16="http://schemas.microsoft.com/office/drawing/2014/main" id="{F85657C5-3A5B-4ACA-AAB8-C3E29E058100}"/>
              </a:ext>
            </a:extLst>
          </p:cNvPr>
          <p:cNvSpPr>
            <a:spLocks noGrp="1" noRot="1" noChangeArrowheads="1"/>
          </p:cNvSpPr>
          <p:nvPr>
            <p:ph idx="1"/>
          </p:nvPr>
        </p:nvSpPr>
        <p:spPr>
          <a:xfrm>
            <a:off x="551384" y="333375"/>
            <a:ext cx="11161240" cy="6192838"/>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400" dirty="0">
                <a:solidFill>
                  <a:srgbClr val="0A0A0A"/>
                </a:solidFill>
              </a:rPr>
              <a:t>Le affermazioni di questo brano sono tre. </a:t>
            </a:r>
          </a:p>
          <a:p>
            <a:pPr eaLnBrk="1" hangingPunct="1">
              <a:buFont typeface="Arial" panose="020B0604020202020204" pitchFamily="34" charset="0"/>
              <a:buNone/>
            </a:pPr>
            <a:endParaRPr lang="it-IT" altLang="it-IT" sz="900" dirty="0">
              <a:solidFill>
                <a:srgbClr val="0A0A0A"/>
              </a:solidFill>
            </a:endParaRPr>
          </a:p>
          <a:p>
            <a:pPr eaLnBrk="1" hangingPunct="1"/>
            <a:r>
              <a:rPr lang="it-IT" altLang="it-IT" sz="2400" dirty="0">
                <a:solidFill>
                  <a:srgbClr val="0A0A0A"/>
                </a:solidFill>
              </a:rPr>
              <a:t>1) Il matrimonio rientra nel disegno primordiale di Dio, il quale non prevede alcuna eccezione all’indissolubilità, proprio perché questa è iscritta nella natura dell’uomo e della donna in quanto esseri complementari. </a:t>
            </a:r>
          </a:p>
          <a:p>
            <a:pPr eaLnBrk="1" hangingPunct="1">
              <a:buFont typeface="Arial" panose="020B0604020202020204" pitchFamily="34" charset="0"/>
              <a:buNone/>
            </a:pPr>
            <a:r>
              <a:rPr lang="it-IT" altLang="it-IT" sz="2400" dirty="0">
                <a:solidFill>
                  <a:srgbClr val="0A0A0A"/>
                </a:solidFill>
              </a:rPr>
              <a:t>    Citando i due passi di </a:t>
            </a:r>
            <a:r>
              <a:rPr lang="it-IT" altLang="it-IT" sz="2400" dirty="0" err="1">
                <a:solidFill>
                  <a:srgbClr val="0A0A0A"/>
                </a:solidFill>
              </a:rPr>
              <a:t>Gen</a:t>
            </a:r>
            <a:r>
              <a:rPr lang="it-IT" altLang="it-IT" sz="2400" dirty="0">
                <a:solidFill>
                  <a:srgbClr val="0A0A0A"/>
                </a:solidFill>
              </a:rPr>
              <a:t> 1,27 e 2,24, Gesù intende riportare tutto al quadro originale.</a:t>
            </a:r>
          </a:p>
          <a:p>
            <a:pPr eaLnBrk="1" hangingPunct="1">
              <a:buFont typeface="Arial" panose="020B0604020202020204" pitchFamily="34" charset="0"/>
              <a:buNone/>
            </a:pPr>
            <a:endParaRPr lang="it-IT" altLang="it-IT" sz="900" dirty="0">
              <a:solidFill>
                <a:srgbClr val="0A0A0A"/>
              </a:solidFill>
            </a:endParaRPr>
          </a:p>
          <a:p>
            <a:pPr eaLnBrk="1" hangingPunct="1"/>
            <a:r>
              <a:rPr lang="it-IT" altLang="it-IT" sz="2400" dirty="0">
                <a:solidFill>
                  <a:srgbClr val="0A0A0A"/>
                </a:solidFill>
              </a:rPr>
              <a:t>2) La disposizione mosaica circa il divorzio (</a:t>
            </a:r>
            <a:r>
              <a:rPr lang="it-IT" altLang="it-IT" sz="2400" dirty="0" err="1">
                <a:solidFill>
                  <a:srgbClr val="0A0A0A"/>
                </a:solidFill>
              </a:rPr>
              <a:t>Dt</a:t>
            </a:r>
            <a:r>
              <a:rPr lang="it-IT" altLang="it-IT" sz="2400" dirty="0">
                <a:solidFill>
                  <a:srgbClr val="0A0A0A"/>
                </a:solidFill>
              </a:rPr>
              <a:t> 24,1) aveva valore transitorio e dimostrava non tanto un’accondiscendenza di Dio, quanto la durezza di cuore degli ebrei, chiusi alle esigenze dell’autentica volontà di Dio.</a:t>
            </a:r>
          </a:p>
          <a:p>
            <a:pPr eaLnBrk="1" hangingPunct="1"/>
            <a:endParaRPr lang="it-IT" altLang="it-IT" sz="900" dirty="0">
              <a:solidFill>
                <a:srgbClr val="0A0A0A"/>
              </a:solidFill>
            </a:endParaRPr>
          </a:p>
          <a:p>
            <a:pPr eaLnBrk="1" hangingPunct="1"/>
            <a:r>
              <a:rPr lang="it-IT" altLang="it-IT" sz="2400" dirty="0">
                <a:solidFill>
                  <a:srgbClr val="0A0A0A"/>
                </a:solidFill>
              </a:rPr>
              <a:t>3) Il divorzio, con passaggio ad altre nozze, è semplicemente</a:t>
            </a:r>
            <a:r>
              <a:rPr lang="it-IT" altLang="it-IT" sz="2400" i="1" dirty="0">
                <a:solidFill>
                  <a:srgbClr val="0A0A0A"/>
                </a:solidFill>
              </a:rPr>
              <a:t> adulterio</a:t>
            </a:r>
            <a:r>
              <a:rPr lang="it-IT" altLang="it-IT" sz="2400" dirty="0">
                <a:solidFill>
                  <a:srgbClr val="0A0A0A"/>
                </a:solidFill>
              </a:rPr>
              <a:t> e l’adulterio è espressamente proibito dal sesto comandamento (Es 20,14; </a:t>
            </a:r>
            <a:r>
              <a:rPr lang="it-IT" altLang="it-IT" sz="2400" dirty="0" err="1">
                <a:solidFill>
                  <a:srgbClr val="0A0A0A"/>
                </a:solidFill>
              </a:rPr>
              <a:t>Dt</a:t>
            </a:r>
            <a:r>
              <a:rPr lang="it-IT" altLang="it-IT" sz="2400" dirty="0">
                <a:solidFill>
                  <a:srgbClr val="0A0A0A"/>
                </a:solidFill>
              </a:rPr>
              <a:t> 5,18).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descr="Papiro">
            <a:extLst>
              <a:ext uri="{FF2B5EF4-FFF2-40B4-BE49-F238E27FC236}">
                <a16:creationId xmlns:a16="http://schemas.microsoft.com/office/drawing/2014/main" id="{0E3B0E43-8FB2-47EA-97AC-1B0DC8CEB672}"/>
              </a:ext>
            </a:extLst>
          </p:cNvPr>
          <p:cNvSpPr>
            <a:spLocks noGrp="1" noRot="1" noChangeArrowheads="1"/>
          </p:cNvSpPr>
          <p:nvPr>
            <p:ph idx="1"/>
          </p:nvPr>
        </p:nvSpPr>
        <p:spPr>
          <a:xfrm>
            <a:off x="587388" y="604044"/>
            <a:ext cx="11017224" cy="5649913"/>
          </a:xfrm>
          <a:solidFill>
            <a:srgbClr val="FFFFCC"/>
          </a:solidFill>
          <a:ln w="38100">
            <a:solidFill>
              <a:srgbClr val="0A0A0A"/>
            </a:solidFill>
            <a:miter lim="800000"/>
            <a:headEnd/>
            <a:tailEnd/>
          </a:ln>
        </p:spPr>
        <p:txBody>
          <a:bodyPr/>
          <a:lstStyle/>
          <a:p>
            <a:pPr eaLnBrk="1" hangingPunct="1">
              <a:buFont typeface="Arial" panose="020B0604020202020204" pitchFamily="34" charset="0"/>
              <a:buNone/>
            </a:pPr>
            <a:r>
              <a:rPr lang="it-IT" altLang="it-IT" b="1">
                <a:solidFill>
                  <a:srgbClr val="0A0A0A"/>
                </a:solidFill>
              </a:rPr>
              <a:t>Il matrimonio nella dottrina di San Paolo</a:t>
            </a:r>
          </a:p>
          <a:p>
            <a:pPr eaLnBrk="1" hangingPunct="1">
              <a:buFont typeface="Arial" panose="020B0604020202020204" pitchFamily="34" charset="0"/>
              <a:buNone/>
            </a:pPr>
            <a:endParaRPr lang="it-IT" altLang="it-IT">
              <a:solidFill>
                <a:srgbClr val="0A0A0A"/>
              </a:solidFill>
            </a:endParaRPr>
          </a:p>
          <a:p>
            <a:pPr eaLnBrk="1" hangingPunct="1"/>
            <a:r>
              <a:rPr lang="it-IT" altLang="it-IT">
                <a:solidFill>
                  <a:srgbClr val="0A0A0A"/>
                </a:solidFill>
              </a:rPr>
              <a:t>Pur esaltando la verginità per i valori di libertà interiore e di situazione escatologica, Paolo riafferma la dignità del matrimonio e ne ricorda diritti e doveri, fra cui quelli della fedeltà e dell’indissolubilità</a:t>
            </a:r>
            <a:r>
              <a:rPr lang="it-IT" altLang="it-IT"/>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descr="Papiro">
            <a:extLst>
              <a:ext uri="{FF2B5EF4-FFF2-40B4-BE49-F238E27FC236}">
                <a16:creationId xmlns:a16="http://schemas.microsoft.com/office/drawing/2014/main" id="{9666DC5F-5A0A-421C-A6F6-5EE53E9243B1}"/>
              </a:ext>
            </a:extLst>
          </p:cNvPr>
          <p:cNvSpPr>
            <a:spLocks noGrp="1" noRot="1" noChangeArrowheads="1"/>
          </p:cNvSpPr>
          <p:nvPr>
            <p:ph idx="1"/>
          </p:nvPr>
        </p:nvSpPr>
        <p:spPr>
          <a:xfrm>
            <a:off x="767408" y="404813"/>
            <a:ext cx="11089232" cy="6121400"/>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rPr>
              <a:t>a) </a:t>
            </a:r>
            <a:r>
              <a:rPr lang="it-IT" altLang="it-IT" sz="1800" b="1" u="sng" dirty="0">
                <a:solidFill>
                  <a:srgbClr val="0A0A0A"/>
                </a:solidFill>
              </a:rPr>
              <a:t>La dignità del matrimonio</a:t>
            </a:r>
            <a:endParaRPr lang="it-IT" altLang="it-IT" sz="1800" b="1" dirty="0">
              <a:solidFill>
                <a:srgbClr val="0A0A0A"/>
              </a:solidFill>
            </a:endParaRPr>
          </a:p>
          <a:p>
            <a:pPr eaLnBrk="1" hangingPunct="1">
              <a:buFont typeface="Arial" panose="020B0604020202020204" pitchFamily="34" charset="0"/>
              <a:buNone/>
            </a:pPr>
            <a:r>
              <a:rPr lang="it-IT" altLang="it-IT" sz="1800" dirty="0">
                <a:solidFill>
                  <a:srgbClr val="0A0A0A"/>
                </a:solidFill>
              </a:rPr>
              <a:t>Leggiamo nella prima lettera ai Corinti: </a:t>
            </a:r>
          </a:p>
          <a:p>
            <a:pPr eaLnBrk="1" hangingPunct="1">
              <a:buFont typeface="Arial" panose="020B0604020202020204" pitchFamily="34" charset="0"/>
              <a:buNone/>
            </a:pPr>
            <a:r>
              <a:rPr lang="it-IT" altLang="it-IT" sz="1800" i="1" dirty="0">
                <a:solidFill>
                  <a:srgbClr val="0A0A0A"/>
                </a:solidFill>
              </a:rPr>
              <a:t>Quanto alle cose di cui mi avete scritto, è cosa buona per l’uomo non toccare donna; tuttavia, per il pericolo dell’incontinenza, ciascuno abbia la propria moglie e ogni donna il proprio marito. Il marito compia il suo dovere verso la moglie; ugualmente anche la moglie verso il marito. </a:t>
            </a:r>
          </a:p>
          <a:p>
            <a:pPr eaLnBrk="1" hangingPunct="1">
              <a:buFont typeface="Arial" panose="020B0604020202020204" pitchFamily="34" charset="0"/>
              <a:buNone/>
            </a:pPr>
            <a:r>
              <a:rPr lang="it-IT" altLang="it-IT" sz="1800" i="1" dirty="0">
                <a:solidFill>
                  <a:srgbClr val="0A0A0A"/>
                </a:solidFill>
              </a:rPr>
              <a:t>La moglie non è arbitra del proprio corpo, ma lo è il marito; allo stesso modo anche il marito non è arbitro del proprio corpo, ma lo è la moglie... </a:t>
            </a:r>
          </a:p>
          <a:p>
            <a:pPr eaLnBrk="1" hangingPunct="1">
              <a:buFont typeface="Arial" panose="020B0604020202020204" pitchFamily="34" charset="0"/>
              <a:buNone/>
            </a:pPr>
            <a:r>
              <a:rPr lang="it-IT" altLang="it-IT" sz="1800" i="1" dirty="0">
                <a:solidFill>
                  <a:srgbClr val="0A0A0A"/>
                </a:solidFill>
              </a:rPr>
              <a:t>Agli sposati ordino, non io, ma il Signore: la moglie non si separi dal marito - e qualora si separi, rimanga senza sposarsi o si riconcili con il marito - e il marito non ripudi la moglie</a:t>
            </a:r>
            <a:r>
              <a:rPr lang="it-IT" altLang="it-IT" sz="1800" dirty="0">
                <a:solidFill>
                  <a:srgbClr val="0A0A0A"/>
                </a:solidFill>
              </a:rPr>
              <a:t> (1 </a:t>
            </a:r>
            <a:r>
              <a:rPr lang="it-IT" altLang="it-IT" sz="1800" dirty="0" err="1">
                <a:solidFill>
                  <a:srgbClr val="0A0A0A"/>
                </a:solidFill>
              </a:rPr>
              <a:t>Cor</a:t>
            </a:r>
            <a:r>
              <a:rPr lang="it-IT" altLang="it-IT" sz="1800" dirty="0">
                <a:solidFill>
                  <a:srgbClr val="0A0A0A"/>
                </a:solidFill>
              </a:rPr>
              <a:t> 7,1-10).</a:t>
            </a:r>
          </a:p>
          <a:p>
            <a:pPr eaLnBrk="1" hangingPunct="1">
              <a:buFont typeface="Arial" panose="020B0604020202020204" pitchFamily="34" charset="0"/>
              <a:buNone/>
            </a:pPr>
            <a:endParaRPr lang="it-IT" altLang="it-IT" sz="1800" dirty="0">
              <a:solidFill>
                <a:srgbClr val="0A0A0A"/>
              </a:solidFill>
            </a:endParaRPr>
          </a:p>
          <a:p>
            <a:pPr eaLnBrk="1" hangingPunct="1">
              <a:buFont typeface="Arial" panose="020B0604020202020204" pitchFamily="34" charset="0"/>
              <a:buNone/>
            </a:pPr>
            <a:r>
              <a:rPr lang="it-IT" altLang="it-IT" sz="1800" dirty="0">
                <a:solidFill>
                  <a:srgbClr val="0A0A0A"/>
                </a:solidFill>
              </a:rPr>
              <a:t>Rileviamo due cose in questo testo. </a:t>
            </a:r>
          </a:p>
          <a:p>
            <a:pPr eaLnBrk="1" hangingPunct="1"/>
            <a:r>
              <a:rPr lang="it-IT" altLang="it-IT" sz="1800" dirty="0">
                <a:solidFill>
                  <a:srgbClr val="0A0A0A"/>
                </a:solidFill>
              </a:rPr>
              <a:t>1) </a:t>
            </a:r>
            <a:r>
              <a:rPr lang="it-IT" altLang="it-IT" sz="1800" b="1" dirty="0">
                <a:solidFill>
                  <a:srgbClr val="0A0A0A"/>
                </a:solidFill>
              </a:rPr>
              <a:t>Marito e moglie hanno gli stessi diritti e doveri</a:t>
            </a:r>
            <a:r>
              <a:rPr lang="it-IT" altLang="it-IT" sz="1800" dirty="0">
                <a:solidFill>
                  <a:srgbClr val="0A0A0A"/>
                </a:solidFill>
              </a:rPr>
              <a:t> e sono parte l’uno dell’altra; non sono più due, ma un solo essere.</a:t>
            </a:r>
          </a:p>
          <a:p>
            <a:pPr eaLnBrk="1" hangingPunct="1"/>
            <a:r>
              <a:rPr lang="it-IT" altLang="it-IT" sz="1800" dirty="0">
                <a:solidFill>
                  <a:srgbClr val="0A0A0A"/>
                </a:solidFill>
              </a:rPr>
              <a:t>2) L’apostolo si rifà al comando stesso di Gesù: </a:t>
            </a:r>
            <a:r>
              <a:rPr lang="it-IT" altLang="it-IT" sz="1800" i="1" dirty="0">
                <a:solidFill>
                  <a:srgbClr val="0A0A0A"/>
                </a:solidFill>
              </a:rPr>
              <a:t>Ordino, non io, ma il Signore</a:t>
            </a:r>
            <a:r>
              <a:rPr lang="it-IT" altLang="it-IT" sz="1800" dirty="0">
                <a:solidFill>
                  <a:srgbClr val="0A0A0A"/>
                </a:solidFill>
              </a:rPr>
              <a:t> (v. 10) per ribadire la condanna del divorzio: l’unica soluzione, in caso di emergenza, è la separazione, che dovrebbe essere solo temporanea. Il traguardo finale rimane la riconciliazione con il coniuge.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D9D584C-2FBE-46E5-BDF3-93A057A9FAB9}"/>
              </a:ext>
            </a:extLst>
          </p:cNvPr>
          <p:cNvSpPr>
            <a:spLocks noGrp="1" noRot="1" noChangeArrowheads="1"/>
          </p:cNvSpPr>
          <p:nvPr>
            <p:ph idx="1"/>
          </p:nvPr>
        </p:nvSpPr>
        <p:spPr>
          <a:xfrm>
            <a:off x="407368" y="381000"/>
            <a:ext cx="11233248" cy="6096000"/>
          </a:xfrm>
          <a:solidFill>
            <a:schemeClr val="bg1"/>
          </a:solidFill>
          <a:ln w="57150"/>
        </p:spPr>
        <p:txBody>
          <a:bodyPr rtlCol="0">
            <a:normAutofit fontScale="92500"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Che cosa è la </a:t>
            </a:r>
            <a:r>
              <a:rPr lang="it-IT" sz="4000" b="1" dirty="0">
                <a:solidFill>
                  <a:srgbClr val="0A0A0A"/>
                </a:solidFill>
                <a:latin typeface="Arial" pitchFamily="34" charset="0"/>
                <a:cs typeface="Arial" pitchFamily="34" charset="0"/>
              </a:rPr>
              <a:t>PIETA</a:t>
            </a:r>
            <a:r>
              <a:rPr lang="it-IT" sz="4000" dirty="0">
                <a:solidFill>
                  <a:srgbClr val="0A0A0A"/>
                </a:solidFill>
                <a:latin typeface="Arial" pitchFamily="34" charset="0"/>
                <a:cs typeface="Arial" pitchFamily="34" charset="0"/>
              </a:rPr>
              <a:t>’?</a:t>
            </a: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La compassione? La misericordia? La carità?</a:t>
            </a:r>
          </a:p>
          <a:p>
            <a:pPr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Quello che viene chiamato come </a:t>
            </a:r>
            <a:r>
              <a:rPr lang="it-IT" sz="4300" b="1" dirty="0">
                <a:solidFill>
                  <a:srgbClr val="0A0A0A"/>
                </a:solidFill>
                <a:latin typeface="Arial" pitchFamily="34" charset="0"/>
                <a:cs typeface="Arial" pitchFamily="34" charset="0"/>
              </a:rPr>
              <a:t>AGAPE</a:t>
            </a:r>
            <a:r>
              <a:rPr lang="it-IT" sz="4000" dirty="0">
                <a:solidFill>
                  <a:srgbClr val="0A0A0A"/>
                </a:solidFill>
                <a:latin typeface="Arial" pitchFamily="34" charset="0"/>
                <a:cs typeface="Arial" pitchFamily="34" charset="0"/>
              </a:rPr>
              <a:t>?</a:t>
            </a:r>
          </a:p>
          <a:p>
            <a:pPr algn="ctr" eaLnBrk="1" fontAlgn="auto" hangingPunct="1">
              <a:lnSpc>
                <a:spcPct val="150000"/>
              </a:lnSpc>
              <a:spcAft>
                <a:spcPts val="0"/>
              </a:spcAft>
              <a:buNone/>
              <a:defRPr/>
            </a:pPr>
            <a:endParaRPr lang="it-IT" sz="3000" dirty="0">
              <a:solidFill>
                <a:srgbClr val="0A0A0A"/>
              </a:solidFill>
              <a:latin typeface="Arial" pitchFamily="34" charset="0"/>
              <a:cs typeface="Arial" pitchFamily="34" charset="0"/>
            </a:endParaRPr>
          </a:p>
          <a:p>
            <a:pPr algn="ctr" eaLnBrk="1" fontAlgn="auto" hangingPunct="1">
              <a:lnSpc>
                <a:spcPct val="150000"/>
              </a:lnSpc>
              <a:spcAft>
                <a:spcPts val="0"/>
              </a:spcAft>
              <a:buNone/>
              <a:defRPr/>
            </a:pPr>
            <a:r>
              <a:rPr lang="it-IT" sz="3000" dirty="0">
                <a:solidFill>
                  <a:srgbClr val="0A0A0A"/>
                </a:solidFill>
                <a:latin typeface="Arial" pitchFamily="34" charset="0"/>
                <a:cs typeface="Arial" pitchFamily="34" charset="0"/>
              </a:rPr>
              <a:t>E’ il donarsi in modo puro e disinteressato.</a:t>
            </a:r>
          </a:p>
          <a:p>
            <a:pPr algn="ctr" eaLnBrk="1" fontAlgn="auto" hangingPunct="1">
              <a:lnSpc>
                <a:spcPct val="150000"/>
              </a:lnSpc>
              <a:spcAft>
                <a:spcPts val="0"/>
              </a:spcAft>
              <a:buNone/>
              <a:defRPr/>
            </a:pPr>
            <a:r>
              <a:rPr lang="it-IT" sz="3000" dirty="0">
                <a:solidFill>
                  <a:srgbClr val="0A0A0A"/>
                </a:solidFill>
                <a:latin typeface="Arial" pitchFamily="34" charset="0"/>
                <a:cs typeface="Arial" pitchFamily="34" charset="0"/>
              </a:rPr>
              <a:t>E’ il farsi carico delle sofferenze altrui per dargli una dignità di vivere</a:t>
            </a:r>
          </a:p>
          <a:p>
            <a:pPr algn="ctr" eaLnBrk="1" fontAlgn="auto" hangingPunct="1">
              <a:lnSpc>
                <a:spcPct val="150000"/>
              </a:lnSpc>
              <a:spcAft>
                <a:spcPts val="0"/>
              </a:spcAft>
              <a:buNone/>
              <a:defRPr/>
            </a:pPr>
            <a:r>
              <a:rPr lang="it-IT" sz="3000" b="1" dirty="0">
                <a:solidFill>
                  <a:srgbClr val="0A0A0A"/>
                </a:solidFill>
                <a:latin typeface="Arial" pitchFamily="34" charset="0"/>
                <a:cs typeface="Arial" pitchFamily="34" charset="0"/>
              </a:rPr>
              <a:t>EROS</a:t>
            </a:r>
            <a:r>
              <a:rPr lang="it-IT" sz="3000" dirty="0">
                <a:solidFill>
                  <a:srgbClr val="0A0A0A"/>
                </a:solidFill>
                <a:latin typeface="Arial" pitchFamily="34" charset="0"/>
                <a:cs typeface="Arial" pitchFamily="34" charset="0"/>
              </a:rPr>
              <a:t> è l’amore fisico istintivo spesso egoistico.</a:t>
            </a:r>
          </a:p>
        </p:txBody>
      </p:sp>
    </p:spTree>
    <p:extLst>
      <p:ext uri="{BB962C8B-B14F-4D97-AF65-F5344CB8AC3E}">
        <p14:creationId xmlns:p14="http://schemas.microsoft.com/office/powerpoint/2010/main" val="354925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1000"/>
                                        <p:tgtEl>
                                          <p:spTgt spid="3075">
                                            <p:txEl>
                                              <p:pRg st="5" end="5"/>
                                            </p:txEl>
                                          </p:spTgt>
                                        </p:tgtEl>
                                      </p:cBhvr>
                                    </p:animEffect>
                                    <p:anim calcmode="lin" valueType="num">
                                      <p:cBhvr>
                                        <p:cTn id="8"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6" end="6"/>
                                            </p:txEl>
                                          </p:spTgt>
                                        </p:tgtEl>
                                        <p:attrNameLst>
                                          <p:attrName>style.visibility</p:attrName>
                                        </p:attrNameLst>
                                      </p:cBhvr>
                                      <p:to>
                                        <p:strVal val="visible"/>
                                      </p:to>
                                    </p:set>
                                    <p:animEffect transition="in" filter="fade">
                                      <p:cBhvr>
                                        <p:cTn id="12" dur="1000"/>
                                        <p:tgtEl>
                                          <p:spTgt spid="3075">
                                            <p:txEl>
                                              <p:pRg st="6" end="6"/>
                                            </p:txEl>
                                          </p:spTgt>
                                        </p:tgtEl>
                                      </p:cBhvr>
                                    </p:animEffect>
                                    <p:anim calcmode="lin" valueType="num">
                                      <p:cBhvr>
                                        <p:cTn id="1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animEffect transition="in" filter="wipe(left)">
                                      <p:cBhvr>
                                        <p:cTn id="19" dur="175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Papiro">
            <a:extLst>
              <a:ext uri="{FF2B5EF4-FFF2-40B4-BE49-F238E27FC236}">
                <a16:creationId xmlns:a16="http://schemas.microsoft.com/office/drawing/2014/main" id="{63958DCF-F457-4D57-A8E7-5EF0A6D3D21F}"/>
              </a:ext>
            </a:extLst>
          </p:cNvPr>
          <p:cNvSpPr>
            <a:spLocks noGrp="1" noRot="1" noChangeArrowheads="1"/>
          </p:cNvSpPr>
          <p:nvPr>
            <p:ph idx="1"/>
          </p:nvPr>
        </p:nvSpPr>
        <p:spPr>
          <a:xfrm>
            <a:off x="479376" y="333375"/>
            <a:ext cx="11449272" cy="6191250"/>
          </a:xfrm>
          <a:solidFill>
            <a:srgbClr val="FFFFCC"/>
          </a:solidFill>
          <a:ln w="57150">
            <a:solidFill>
              <a:srgbClr val="0A0A0A"/>
            </a:solidFill>
            <a:miter lim="800000"/>
            <a:headEnd/>
            <a:tailEnd/>
          </a:ln>
        </p:spPr>
        <p:txBody>
          <a:bodyPr/>
          <a:lstStyle/>
          <a:p>
            <a:pPr eaLnBrk="1" hangingPunct="1">
              <a:lnSpc>
                <a:spcPct val="90000"/>
              </a:lnSpc>
              <a:buFont typeface="Arial" panose="020B0604020202020204" pitchFamily="34" charset="0"/>
              <a:buNone/>
            </a:pPr>
            <a:r>
              <a:rPr lang="it-IT" altLang="it-IT" sz="2000" b="1" dirty="0">
                <a:solidFill>
                  <a:srgbClr val="0A0A0A"/>
                </a:solidFill>
              </a:rPr>
              <a:t>b) </a:t>
            </a:r>
            <a:r>
              <a:rPr lang="it-IT" altLang="it-IT" sz="2000" b="1" u="sng" dirty="0">
                <a:solidFill>
                  <a:srgbClr val="0A0A0A"/>
                </a:solidFill>
              </a:rPr>
              <a:t>Matrimonio come segno sacramentale dell’unione di Cristo con la Chiesa</a:t>
            </a:r>
            <a:endParaRPr lang="it-IT" altLang="it-IT" sz="2000" b="1" dirty="0">
              <a:solidFill>
                <a:srgbClr val="0A0A0A"/>
              </a:solidFill>
            </a:endParaRPr>
          </a:p>
          <a:p>
            <a:pPr eaLnBrk="1" hangingPunct="1">
              <a:lnSpc>
                <a:spcPct val="90000"/>
              </a:lnSpc>
              <a:buFont typeface="Arial" panose="020B0604020202020204" pitchFamily="34" charset="0"/>
              <a:buNone/>
            </a:pPr>
            <a:endParaRPr lang="it-IT" altLang="it-IT" sz="800" dirty="0">
              <a:solidFill>
                <a:srgbClr val="0A0A0A"/>
              </a:solidFill>
            </a:endParaRPr>
          </a:p>
          <a:p>
            <a:pPr eaLnBrk="1" hangingPunct="1">
              <a:lnSpc>
                <a:spcPct val="90000"/>
              </a:lnSpc>
              <a:buFont typeface="Arial" panose="020B0604020202020204" pitchFamily="34" charset="0"/>
              <a:buNone/>
            </a:pPr>
            <a:r>
              <a:rPr lang="it-IT" altLang="it-IT" sz="2000" dirty="0">
                <a:solidFill>
                  <a:srgbClr val="0A0A0A"/>
                </a:solidFill>
              </a:rPr>
              <a:t>Parlando dei doveri della famiglia cristiana, nella lettera agli Efesini, Paolo incomincia proprio dei reciproci doveri dei coniugi: </a:t>
            </a:r>
            <a:r>
              <a:rPr lang="it-IT" altLang="it-IT" sz="2000" i="1" dirty="0">
                <a:solidFill>
                  <a:srgbClr val="0A0A0A"/>
                </a:solidFill>
              </a:rPr>
              <a:t>Siate sottomessi gli uni agli altri nel timore di Cristo. Le mogli siano sottomesse ai mariti come al Signore... </a:t>
            </a:r>
          </a:p>
          <a:p>
            <a:pPr eaLnBrk="1" hangingPunct="1">
              <a:lnSpc>
                <a:spcPct val="90000"/>
              </a:lnSpc>
              <a:buFont typeface="Arial" panose="020B0604020202020204" pitchFamily="34" charset="0"/>
              <a:buNone/>
            </a:pPr>
            <a:r>
              <a:rPr lang="it-IT" altLang="it-IT" sz="2000" i="1" dirty="0">
                <a:solidFill>
                  <a:srgbClr val="0A0A0A"/>
                </a:solidFill>
              </a:rPr>
              <a:t>E voi, mariti, amate le vostre mogli, come Cristo ha amato la sua Chiesa e ha dato se stesso per lei, per renderla santa, purificandola per mezzo del lavacro dell’acqua accompagnato dalla parola... </a:t>
            </a:r>
          </a:p>
          <a:p>
            <a:pPr eaLnBrk="1" hangingPunct="1">
              <a:lnSpc>
                <a:spcPct val="90000"/>
              </a:lnSpc>
              <a:buFont typeface="Arial" panose="020B0604020202020204" pitchFamily="34" charset="0"/>
              <a:buNone/>
            </a:pPr>
            <a:r>
              <a:rPr lang="it-IT" altLang="it-IT" sz="2000" i="1" dirty="0">
                <a:solidFill>
                  <a:srgbClr val="0A0A0A"/>
                </a:solidFill>
              </a:rPr>
              <a:t>Così anche i mariti hanno il dovere di amare le mogli come il proprio corpo, perché chi ama la propria moglie ama se stesso. </a:t>
            </a:r>
          </a:p>
          <a:p>
            <a:pPr eaLnBrk="1" hangingPunct="1">
              <a:lnSpc>
                <a:spcPct val="90000"/>
              </a:lnSpc>
              <a:buFont typeface="Arial" panose="020B0604020202020204" pitchFamily="34" charset="0"/>
              <a:buNone/>
            </a:pPr>
            <a:r>
              <a:rPr lang="it-IT" altLang="it-IT" sz="2000" i="1" dirty="0">
                <a:solidFill>
                  <a:srgbClr val="0A0A0A"/>
                </a:solidFill>
              </a:rPr>
              <a:t>Nessuno mai, infatti, ha preso in odio la propria carne; al contrario, la nutre e la cura, come fa </a:t>
            </a:r>
            <a:r>
              <a:rPr lang="it-IT" altLang="it-IT" sz="2000" b="1" i="1" u="sng" dirty="0">
                <a:solidFill>
                  <a:srgbClr val="0A0A0A"/>
                </a:solidFill>
              </a:rPr>
              <a:t>Cristo con la Chiesa</a:t>
            </a:r>
            <a:r>
              <a:rPr lang="it-IT" altLang="it-IT" sz="2000" i="1" dirty="0">
                <a:solidFill>
                  <a:srgbClr val="0A0A0A"/>
                </a:solidFill>
              </a:rPr>
              <a:t>, poiché siamo membra del suo corpo. </a:t>
            </a:r>
          </a:p>
          <a:p>
            <a:pPr eaLnBrk="1" hangingPunct="1">
              <a:lnSpc>
                <a:spcPct val="90000"/>
              </a:lnSpc>
              <a:buFont typeface="Arial" panose="020B0604020202020204" pitchFamily="34" charset="0"/>
              <a:buNone/>
            </a:pPr>
            <a:r>
              <a:rPr lang="it-IT" altLang="it-IT" sz="2000" i="1" dirty="0">
                <a:solidFill>
                  <a:srgbClr val="0A0A0A"/>
                </a:solidFill>
              </a:rPr>
              <a:t>Per questo l’uomo lascerà suo padre e sua madre e si unirà alla sua donna e i due formeranno una carne sola. </a:t>
            </a:r>
          </a:p>
          <a:p>
            <a:pPr eaLnBrk="1" hangingPunct="1">
              <a:lnSpc>
                <a:spcPct val="90000"/>
              </a:lnSpc>
              <a:buFont typeface="Arial" panose="020B0604020202020204" pitchFamily="34" charset="0"/>
              <a:buNone/>
            </a:pPr>
            <a:r>
              <a:rPr lang="it-IT" altLang="it-IT" sz="2000" i="1" dirty="0">
                <a:solidFill>
                  <a:srgbClr val="0A0A0A"/>
                </a:solidFill>
              </a:rPr>
              <a:t>Questo mistero è grande: lo dico in riferimento a </a:t>
            </a:r>
            <a:r>
              <a:rPr lang="it-IT" altLang="it-IT" sz="2400" b="1" i="1" u="sng" dirty="0">
                <a:solidFill>
                  <a:srgbClr val="0A0A0A"/>
                </a:solidFill>
              </a:rPr>
              <a:t>Cristo e alla Chiesa</a:t>
            </a:r>
            <a:r>
              <a:rPr lang="it-IT" altLang="it-IT" sz="2000" b="1" i="1" dirty="0">
                <a:solidFill>
                  <a:srgbClr val="0A0A0A"/>
                </a:solidFill>
              </a:rPr>
              <a:t>... </a:t>
            </a:r>
          </a:p>
          <a:p>
            <a:pPr algn="r" eaLnBrk="1" hangingPunct="1">
              <a:lnSpc>
                <a:spcPct val="90000"/>
              </a:lnSpc>
              <a:buFont typeface="Arial" panose="020B0604020202020204" pitchFamily="34" charset="0"/>
              <a:buNone/>
            </a:pPr>
            <a:r>
              <a:rPr lang="it-IT" altLang="it-IT" sz="2000" dirty="0">
                <a:solidFill>
                  <a:srgbClr val="0A0A0A"/>
                </a:solidFill>
              </a:rPr>
              <a:t>(</a:t>
            </a:r>
            <a:r>
              <a:rPr lang="it-IT" altLang="it-IT" sz="2000" dirty="0" err="1">
                <a:solidFill>
                  <a:srgbClr val="0A0A0A"/>
                </a:solidFill>
              </a:rPr>
              <a:t>Ef</a:t>
            </a:r>
            <a:r>
              <a:rPr lang="it-IT" altLang="it-IT" sz="2000" dirty="0">
                <a:solidFill>
                  <a:srgbClr val="0A0A0A"/>
                </a:solidFill>
              </a:rPr>
              <a:t> 5,21-33; </a:t>
            </a:r>
            <a:r>
              <a:rPr lang="it-IT" altLang="it-IT" sz="2000" dirty="0" err="1">
                <a:solidFill>
                  <a:srgbClr val="0A0A0A"/>
                </a:solidFill>
              </a:rPr>
              <a:t>cfr</a:t>
            </a:r>
            <a:r>
              <a:rPr lang="it-IT" altLang="it-IT" sz="2000" dirty="0">
                <a:solidFill>
                  <a:srgbClr val="0A0A0A"/>
                </a:solidFill>
              </a:rPr>
              <a:t> Col 3,18-19; 1 </a:t>
            </a:r>
            <a:r>
              <a:rPr lang="it-IT" altLang="it-IT" sz="2000" dirty="0" err="1">
                <a:solidFill>
                  <a:srgbClr val="0A0A0A"/>
                </a:solidFill>
              </a:rPr>
              <a:t>Pt</a:t>
            </a:r>
            <a:r>
              <a:rPr lang="it-IT" altLang="it-IT" sz="2000" dirty="0">
                <a:solidFill>
                  <a:srgbClr val="0A0A0A"/>
                </a:solidFill>
              </a:rPr>
              <a:t> 3,1-8).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descr="Papiro">
            <a:extLst>
              <a:ext uri="{FF2B5EF4-FFF2-40B4-BE49-F238E27FC236}">
                <a16:creationId xmlns:a16="http://schemas.microsoft.com/office/drawing/2014/main" id="{4BAB0CE9-12B6-4B57-8092-1B6D567D7949}"/>
              </a:ext>
            </a:extLst>
          </p:cNvPr>
          <p:cNvSpPr>
            <a:spLocks noGrp="1" noRot="1" noChangeArrowheads="1"/>
          </p:cNvSpPr>
          <p:nvPr>
            <p:ph idx="1"/>
          </p:nvPr>
        </p:nvSpPr>
        <p:spPr>
          <a:xfrm>
            <a:off x="767408" y="188914"/>
            <a:ext cx="10801200" cy="6480175"/>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1800">
                <a:solidFill>
                  <a:srgbClr val="0A0A0A"/>
                </a:solidFill>
              </a:rPr>
              <a:t>Sottolineiamo soltanto alcuni concetti.</a:t>
            </a:r>
          </a:p>
          <a:p>
            <a:pPr eaLnBrk="1" hangingPunct="1"/>
            <a:r>
              <a:rPr lang="it-IT" altLang="it-IT" sz="1800">
                <a:solidFill>
                  <a:srgbClr val="0A0A0A"/>
                </a:solidFill>
              </a:rPr>
              <a:t>Prima di tutto, il discorso sul matrimonio si svolge tutto sotto il </a:t>
            </a:r>
            <a:r>
              <a:rPr lang="it-IT" altLang="it-IT" sz="1800" b="1">
                <a:solidFill>
                  <a:srgbClr val="0A0A0A"/>
                </a:solidFill>
              </a:rPr>
              <a:t>segno dell’amore</a:t>
            </a:r>
            <a:r>
              <a:rPr lang="it-IT" altLang="it-IT" sz="1800">
                <a:solidFill>
                  <a:srgbClr val="0A0A0A"/>
                </a:solidFill>
              </a:rPr>
              <a:t>: per cui l’essere sottomessi l’uno all’altro non è segno di dipendenza schiavistica, ma di dipendenza nell’amore.</a:t>
            </a:r>
          </a:p>
          <a:p>
            <a:pPr eaLnBrk="1" hangingPunct="1"/>
            <a:r>
              <a:rPr lang="it-IT" altLang="it-IT" sz="1800">
                <a:solidFill>
                  <a:srgbClr val="0A0A0A"/>
                </a:solidFill>
              </a:rPr>
              <a:t>In secondo luogo, il rapporto marito-moglie viene </a:t>
            </a:r>
            <a:r>
              <a:rPr lang="it-IT" altLang="it-IT" sz="1800" b="1">
                <a:solidFill>
                  <a:srgbClr val="0A0A0A"/>
                </a:solidFill>
              </a:rPr>
              <a:t>modellato sul rapporto</a:t>
            </a:r>
            <a:r>
              <a:rPr lang="it-IT" altLang="it-IT" sz="1800">
                <a:solidFill>
                  <a:srgbClr val="0A0A0A"/>
                </a:solidFill>
              </a:rPr>
              <a:t> </a:t>
            </a:r>
            <a:r>
              <a:rPr lang="it-IT" altLang="it-IT" sz="1800" b="1">
                <a:solidFill>
                  <a:srgbClr val="0A0A0A"/>
                </a:solidFill>
              </a:rPr>
              <a:t>Cristo-Chiesa</a:t>
            </a:r>
            <a:r>
              <a:rPr lang="it-IT" altLang="it-IT" sz="1800">
                <a:solidFill>
                  <a:srgbClr val="0A0A0A"/>
                </a:solidFill>
              </a:rPr>
              <a:t>, che è essenzialmente un rapporto d’amore: </a:t>
            </a:r>
            <a:r>
              <a:rPr lang="it-IT" altLang="it-IT" sz="1800" i="1">
                <a:solidFill>
                  <a:srgbClr val="0A0A0A"/>
                </a:solidFill>
              </a:rPr>
              <a:t>Cristo ha amato la sua Chiesa e ha dato se stesso per lei </a:t>
            </a:r>
            <a:r>
              <a:rPr lang="it-IT" altLang="it-IT" sz="1800">
                <a:solidFill>
                  <a:srgbClr val="0A0A0A"/>
                </a:solidFill>
              </a:rPr>
              <a:t>(v. 25). Solo il rapporto Cristo-Chiesa diventa un modello di amore reciproco tra gli sposi. </a:t>
            </a:r>
          </a:p>
          <a:p>
            <a:pPr eaLnBrk="1" hangingPunct="1">
              <a:buFont typeface="Arial" panose="020B0604020202020204" pitchFamily="34" charset="0"/>
              <a:buNone/>
            </a:pPr>
            <a:r>
              <a:rPr lang="it-IT" altLang="it-IT" sz="1800">
                <a:solidFill>
                  <a:srgbClr val="0A0A0A"/>
                </a:solidFill>
              </a:rPr>
              <a:t>     Cristo afferra l’amore umano dei battezzati, lo fermenta dal di dentro, lo purifica da tutte le inevitabili scorie per farne un riflesso, un’immagine del suo amore per la Chiesa.</a:t>
            </a:r>
          </a:p>
          <a:p>
            <a:pPr eaLnBrk="1" hangingPunct="1"/>
            <a:r>
              <a:rPr lang="it-IT" altLang="it-IT" sz="1800">
                <a:solidFill>
                  <a:srgbClr val="0A0A0A"/>
                </a:solidFill>
              </a:rPr>
              <a:t>In terzo luogo, il matrimonio cristiano si immerge nel mistero di Dio (v. 32) che, secondo il linguaggio di Paolo, è il suo </a:t>
            </a:r>
            <a:r>
              <a:rPr lang="it-IT" altLang="it-IT" sz="1800" b="1">
                <a:solidFill>
                  <a:srgbClr val="0A0A0A"/>
                </a:solidFill>
              </a:rPr>
              <a:t>progetto salvifico culminante nell’incarnazione</a:t>
            </a:r>
            <a:r>
              <a:rPr lang="it-IT" altLang="it-IT" sz="1800">
                <a:solidFill>
                  <a:srgbClr val="0A0A0A"/>
                </a:solidFill>
              </a:rPr>
              <a:t>, di cui la Chiesa, in quanto sposa di Cristo, è la dilatazione, la pienezza.</a:t>
            </a:r>
          </a:p>
          <a:p>
            <a:pPr eaLnBrk="1" hangingPunct="1">
              <a:buFont typeface="Arial" panose="020B0604020202020204" pitchFamily="34" charset="0"/>
              <a:buNone/>
            </a:pPr>
            <a:r>
              <a:rPr lang="it-IT" altLang="it-IT" sz="1800">
                <a:solidFill>
                  <a:srgbClr val="0A0A0A"/>
                </a:solidFill>
              </a:rPr>
              <a:t>      Il matrimonio, perciò, non è un affare privato, ma rientra nella dimensione della </a:t>
            </a:r>
            <a:r>
              <a:rPr lang="it-IT" altLang="it-IT" sz="1800" i="1">
                <a:solidFill>
                  <a:srgbClr val="0A0A0A"/>
                </a:solidFill>
              </a:rPr>
              <a:t>ecclesialità</a:t>
            </a:r>
            <a:r>
              <a:rPr lang="it-IT" altLang="it-IT" sz="1800">
                <a:solidFill>
                  <a:srgbClr val="0A0A0A"/>
                </a:solidFill>
              </a:rPr>
              <a:t> e deve servire alla crescita della Chiesa, della quale è un inizio nella misura in cui sa creare rapporti di amore e di fede fra tutti i suoi membri. </a:t>
            </a:r>
          </a:p>
          <a:p>
            <a:pPr eaLnBrk="1" hangingPunct="1">
              <a:buFont typeface="Arial" panose="020B0604020202020204" pitchFamily="34" charset="0"/>
              <a:buNone/>
            </a:pPr>
            <a:r>
              <a:rPr lang="it-IT" altLang="it-IT" sz="1800">
                <a:solidFill>
                  <a:srgbClr val="0A0A0A"/>
                </a:solidFill>
              </a:rPr>
              <a:t>     Il matrimonio cristiano è fonte di grazia per vivere nell’amore ed educare all’amore.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descr="Papiro">
            <a:extLst>
              <a:ext uri="{FF2B5EF4-FFF2-40B4-BE49-F238E27FC236}">
                <a16:creationId xmlns:a16="http://schemas.microsoft.com/office/drawing/2014/main" id="{08726D7F-2D1B-43ED-838B-3F097E12002E}"/>
              </a:ext>
            </a:extLst>
          </p:cNvPr>
          <p:cNvSpPr>
            <a:spLocks noGrp="1" noRot="1" noChangeArrowheads="1"/>
          </p:cNvSpPr>
          <p:nvPr>
            <p:ph idx="1"/>
          </p:nvPr>
        </p:nvSpPr>
        <p:spPr>
          <a:xfrm>
            <a:off x="623392" y="144463"/>
            <a:ext cx="10945216" cy="6597650"/>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400" b="1" dirty="0">
                <a:solidFill>
                  <a:srgbClr val="0A0A0A"/>
                </a:solidFill>
              </a:rPr>
              <a:t>c) </a:t>
            </a:r>
            <a:r>
              <a:rPr lang="it-IT" altLang="it-IT" sz="2400" b="1" u="sng" dirty="0">
                <a:solidFill>
                  <a:srgbClr val="0A0A0A"/>
                </a:solidFill>
              </a:rPr>
              <a:t>Pastorale familiare in san Paolo</a:t>
            </a:r>
            <a:endParaRPr lang="it-IT" altLang="it-IT" sz="2400" b="1" dirty="0">
              <a:solidFill>
                <a:srgbClr val="0A0A0A"/>
              </a:solidFill>
            </a:endParaRPr>
          </a:p>
          <a:p>
            <a:pPr eaLnBrk="1" hangingPunct="1">
              <a:buFont typeface="Arial" panose="020B0604020202020204" pitchFamily="34" charset="0"/>
              <a:buNone/>
            </a:pPr>
            <a:endParaRPr lang="it-IT" altLang="it-IT" sz="800" b="1" dirty="0">
              <a:solidFill>
                <a:srgbClr val="0A0A0A"/>
              </a:solidFill>
            </a:endParaRPr>
          </a:p>
          <a:p>
            <a:pPr eaLnBrk="1" hangingPunct="1">
              <a:buFont typeface="Arial" panose="020B0604020202020204" pitchFamily="34" charset="0"/>
              <a:buNone/>
            </a:pPr>
            <a:r>
              <a:rPr lang="it-IT" altLang="it-IT" sz="2400" dirty="0">
                <a:solidFill>
                  <a:srgbClr val="0A0A0A"/>
                </a:solidFill>
              </a:rPr>
              <a:t>È proprio in questa direzione dell’amore cristiano che si muove san Paolo rivolgendosi a tutti gli altri membri della famiglia, inclusi gli schiavi: </a:t>
            </a:r>
          </a:p>
          <a:p>
            <a:pPr eaLnBrk="1" hangingPunct="1"/>
            <a:endParaRPr lang="it-IT" altLang="it-IT" sz="2400" i="1" dirty="0">
              <a:solidFill>
                <a:srgbClr val="0A0A0A"/>
              </a:solidFill>
            </a:endParaRPr>
          </a:p>
          <a:p>
            <a:pPr eaLnBrk="1" hangingPunct="1">
              <a:buFont typeface="Arial" panose="020B0604020202020204" pitchFamily="34" charset="0"/>
              <a:buNone/>
            </a:pPr>
            <a:r>
              <a:rPr lang="it-IT" altLang="it-IT" sz="2400" i="1" dirty="0">
                <a:solidFill>
                  <a:srgbClr val="0A0A0A"/>
                </a:solidFill>
              </a:rPr>
              <a:t>   Figli, obbedite ai vostri genitori nel Signore, perché questo è giusto... </a:t>
            </a:r>
          </a:p>
          <a:p>
            <a:pPr eaLnBrk="1" hangingPunct="1">
              <a:buFont typeface="Arial" panose="020B0604020202020204" pitchFamily="34" charset="0"/>
              <a:buNone/>
            </a:pPr>
            <a:r>
              <a:rPr lang="it-IT" altLang="it-IT" sz="2400" i="1" dirty="0">
                <a:solidFill>
                  <a:srgbClr val="0A0A0A"/>
                </a:solidFill>
              </a:rPr>
              <a:t>    E voi, padri, non inasprite i vostri figli, ma allevateli nell’educazione e nella disciplina del Signore. </a:t>
            </a:r>
          </a:p>
          <a:p>
            <a:pPr eaLnBrk="1" hangingPunct="1">
              <a:buFont typeface="Arial" panose="020B0604020202020204" pitchFamily="34" charset="0"/>
              <a:buNone/>
            </a:pPr>
            <a:r>
              <a:rPr lang="it-IT" altLang="it-IT" sz="2400" i="1" dirty="0">
                <a:solidFill>
                  <a:srgbClr val="0A0A0A"/>
                </a:solidFill>
              </a:rPr>
              <a:t>    Schiavi, obbedite ai vostri padroni secondo la carne con timore e tremore, con semplicità di spirito, come a Cristo... </a:t>
            </a:r>
          </a:p>
          <a:p>
            <a:pPr eaLnBrk="1" hangingPunct="1">
              <a:buFont typeface="Arial" panose="020B0604020202020204" pitchFamily="34" charset="0"/>
              <a:buNone/>
            </a:pPr>
            <a:r>
              <a:rPr lang="it-IT" altLang="it-IT" sz="2400" i="1" dirty="0">
                <a:solidFill>
                  <a:srgbClr val="0A0A0A"/>
                </a:solidFill>
              </a:rPr>
              <a:t>    Anche voi, padroni, comportatevi allo stesso modo verso di loro, mettendo da parte le minacce, sapendo che per loro come per voi c’è un solo Signore nel cielo, e che non c’è preferenza di persone presso di lui </a:t>
            </a:r>
            <a:r>
              <a:rPr lang="it-IT" altLang="it-IT" sz="2400" dirty="0">
                <a:solidFill>
                  <a:srgbClr val="0A0A0A"/>
                </a:solidFill>
              </a:rPr>
              <a:t>(</a:t>
            </a:r>
            <a:r>
              <a:rPr lang="it-IT" altLang="it-IT" sz="2400" dirty="0" err="1">
                <a:solidFill>
                  <a:srgbClr val="0A0A0A"/>
                </a:solidFill>
              </a:rPr>
              <a:t>Ef</a:t>
            </a:r>
            <a:r>
              <a:rPr lang="it-IT" altLang="it-IT" sz="2400" dirty="0">
                <a:solidFill>
                  <a:srgbClr val="0A0A0A"/>
                </a:solidFill>
              </a:rPr>
              <a:t> 6,1-9).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descr="Papiro">
            <a:extLst>
              <a:ext uri="{FF2B5EF4-FFF2-40B4-BE49-F238E27FC236}">
                <a16:creationId xmlns:a16="http://schemas.microsoft.com/office/drawing/2014/main" id="{EDF87377-AE58-4557-86D7-1D80F8B82E3F}"/>
              </a:ext>
            </a:extLst>
          </p:cNvPr>
          <p:cNvSpPr>
            <a:spLocks noGrp="1" noRot="1" noChangeArrowheads="1"/>
          </p:cNvSpPr>
          <p:nvPr>
            <p:ph idx="1"/>
          </p:nvPr>
        </p:nvSpPr>
        <p:spPr>
          <a:xfrm>
            <a:off x="839416" y="333375"/>
            <a:ext cx="10801200" cy="5792788"/>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sz="2000" dirty="0">
                <a:solidFill>
                  <a:srgbClr val="0A0A0A"/>
                </a:solidFill>
              </a:rPr>
              <a:t>Come si vede, nessuno è dimenticato: la famiglia non si esaurisce nella coppia, ma si apre necessariamente ai figli, come frutto dell’amore reciproco, ai quali bisogna dare una giusta educazione corrispondente alle esigenze della fede cristiana: </a:t>
            </a:r>
          </a:p>
          <a:p>
            <a:pPr eaLnBrk="1" fontAlgn="auto" hangingPunct="1">
              <a:lnSpc>
                <a:spcPct val="150000"/>
              </a:lnSpc>
              <a:spcAft>
                <a:spcPts val="0"/>
              </a:spcAft>
              <a:buNone/>
              <a:defRPr/>
            </a:pPr>
            <a:r>
              <a:rPr lang="it-IT" sz="2000" i="1" dirty="0">
                <a:solidFill>
                  <a:srgbClr val="0A0A0A"/>
                </a:solidFill>
              </a:rPr>
              <a:t>    </a:t>
            </a:r>
            <a:r>
              <a:rPr lang="it-IT" sz="2000" i="1" dirty="0" err="1">
                <a:solidFill>
                  <a:srgbClr val="0A0A0A"/>
                </a:solidFill>
              </a:rPr>
              <a:t>Allevateli</a:t>
            </a:r>
            <a:r>
              <a:rPr lang="it-IT" sz="2000" i="1" dirty="0">
                <a:solidFill>
                  <a:srgbClr val="0A0A0A"/>
                </a:solidFill>
              </a:rPr>
              <a:t> nell’educazione e nella disciplina del Signore</a:t>
            </a:r>
            <a:r>
              <a:rPr lang="it-IT" sz="2000" dirty="0">
                <a:solidFill>
                  <a:srgbClr val="0A0A0A"/>
                </a:solidFill>
              </a:rPr>
              <a:t> (v. 4). </a:t>
            </a:r>
          </a:p>
          <a:p>
            <a:pPr eaLnBrk="1" fontAlgn="auto" hangingPunct="1">
              <a:lnSpc>
                <a:spcPct val="150000"/>
              </a:lnSpc>
              <a:spcAft>
                <a:spcPts val="0"/>
              </a:spcAft>
              <a:defRPr/>
            </a:pPr>
            <a:r>
              <a:rPr lang="it-IT" sz="2000" dirty="0">
                <a:solidFill>
                  <a:srgbClr val="0A0A0A"/>
                </a:solidFill>
              </a:rPr>
              <a:t>Con l’educazione cristiana i genitori generano una seconda volta i loro figli.</a:t>
            </a:r>
          </a:p>
          <a:p>
            <a:pPr eaLnBrk="1" fontAlgn="auto" hangingPunct="1">
              <a:lnSpc>
                <a:spcPct val="150000"/>
              </a:lnSpc>
              <a:spcAft>
                <a:spcPts val="0"/>
              </a:spcAft>
              <a:defRPr/>
            </a:pPr>
            <a:r>
              <a:rPr lang="it-IT" sz="2000" dirty="0">
                <a:solidFill>
                  <a:srgbClr val="0A0A0A"/>
                </a:solidFill>
              </a:rPr>
              <a:t>Anche il rapporto, non sempre facile, tra padroni e schiavi viene inserito nel quadro della famiglia, la cui legge fondamentale è l’amore: pur rimanendo schiavi, si esalta la loro dignità di figli di Dio, che </a:t>
            </a:r>
            <a:r>
              <a:rPr lang="it-IT" sz="2000" dirty="0" err="1">
                <a:solidFill>
                  <a:srgbClr val="0A0A0A"/>
                </a:solidFill>
              </a:rPr>
              <a:t>dev</a:t>
            </a:r>
            <a:r>
              <a:rPr lang="it-IT" sz="2000" dirty="0">
                <a:solidFill>
                  <a:srgbClr val="0A0A0A"/>
                </a:solidFill>
              </a:rPr>
              <a:t>’essere riconosciuta dai padroni, i quali hanno anch’essi un solo Signore nel cielo, che non fa preferenze per nessuno. </a:t>
            </a:r>
          </a:p>
          <a:p>
            <a:pPr eaLnBrk="1" fontAlgn="auto" hangingPunct="1">
              <a:lnSpc>
                <a:spcPct val="150000"/>
              </a:lnSpc>
              <a:spcAft>
                <a:spcPts val="0"/>
              </a:spcAft>
              <a:defRPr/>
            </a:pPr>
            <a:r>
              <a:rPr lang="it-IT" sz="2000" dirty="0">
                <a:solidFill>
                  <a:srgbClr val="0A0A0A"/>
                </a:solidFill>
              </a:rPr>
              <a:t>A questo punto è evidente che il problema della schiavitù è aperto alla sua soluzione radicale.</a:t>
            </a:r>
          </a:p>
          <a:p>
            <a:pPr eaLnBrk="1" fontAlgn="auto" hangingPunct="1">
              <a:lnSpc>
                <a:spcPct val="80000"/>
              </a:lnSpc>
              <a:spcAft>
                <a:spcPts val="0"/>
              </a:spcAft>
              <a:defRPr/>
            </a:pPr>
            <a:endParaRPr lang="it-IT" sz="2000" dirty="0">
              <a:solidFill>
                <a:srgbClr val="0A0A0A"/>
              </a:solidFill>
              <a:effectLst>
                <a:outerShdw blurRad="38100" dist="38100" dir="2700000" algn="tl">
                  <a:srgbClr val="FFFFFF"/>
                </a:outerShdw>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descr="Papiro">
            <a:extLst>
              <a:ext uri="{FF2B5EF4-FFF2-40B4-BE49-F238E27FC236}">
                <a16:creationId xmlns:a16="http://schemas.microsoft.com/office/drawing/2014/main" id="{E304518C-7538-4128-B58C-C2FF65492158}"/>
              </a:ext>
            </a:extLst>
          </p:cNvPr>
          <p:cNvSpPr>
            <a:spLocks noGrp="1" noRot="1" noChangeArrowheads="1"/>
          </p:cNvSpPr>
          <p:nvPr>
            <p:ph idx="1"/>
          </p:nvPr>
        </p:nvSpPr>
        <p:spPr>
          <a:xfrm>
            <a:off x="515380" y="332581"/>
            <a:ext cx="11161240" cy="61928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1800" dirty="0">
                <a:solidFill>
                  <a:srgbClr val="0A0A0A"/>
                </a:solidFill>
              </a:rPr>
              <a:t>Nella </a:t>
            </a:r>
            <a:r>
              <a:rPr lang="it-IT" altLang="it-IT" sz="1800" b="1" dirty="0">
                <a:solidFill>
                  <a:srgbClr val="0A0A0A"/>
                </a:solidFill>
              </a:rPr>
              <a:t>lettera a Tito</a:t>
            </a:r>
            <a:r>
              <a:rPr lang="it-IT" altLang="it-IT" sz="1800" dirty="0">
                <a:solidFill>
                  <a:srgbClr val="0A0A0A"/>
                </a:solidFill>
              </a:rPr>
              <a:t> ci viene offerta una catechesi familiare diretta alle varie categorie di persone che compongono la famiglia: </a:t>
            </a:r>
            <a:endParaRPr lang="it-IT" altLang="it-IT" sz="1800" i="1" dirty="0">
              <a:solidFill>
                <a:srgbClr val="0A0A0A"/>
              </a:solidFill>
            </a:endParaRPr>
          </a:p>
          <a:p>
            <a:pPr eaLnBrk="1" hangingPunct="1">
              <a:lnSpc>
                <a:spcPct val="150000"/>
              </a:lnSpc>
            </a:pPr>
            <a:r>
              <a:rPr lang="it-IT" altLang="it-IT" sz="1800" i="1" dirty="0">
                <a:solidFill>
                  <a:srgbClr val="0A0A0A"/>
                </a:solidFill>
              </a:rPr>
              <a:t>I vecchi siano sobri, dignitosi, assennati, saldi nella fede, nell’amore e nella pazienza. Ugualmente le donne anziane si comportino in maniera degna dei credenti; non siano maldicenti né schiave di molto vino; sappiano piuttosto insegnare il bene, per formare le giovani all’amore del marito e dei figli, ad essere prudenti, caste, dedite alla famiglia, buone, sottomesse ai propri mariti, perché la parola di Dio non debba diventare oggetto di biasimo. </a:t>
            </a:r>
          </a:p>
          <a:p>
            <a:pPr eaLnBrk="1" hangingPunct="1">
              <a:lnSpc>
                <a:spcPct val="150000"/>
              </a:lnSpc>
              <a:buFont typeface="Arial" panose="020B0604020202020204" pitchFamily="34" charset="0"/>
              <a:buNone/>
            </a:pPr>
            <a:r>
              <a:rPr lang="it-IT" altLang="it-IT" sz="1800" i="1" dirty="0">
                <a:solidFill>
                  <a:srgbClr val="0A0A0A"/>
                </a:solidFill>
              </a:rPr>
              <a:t>Esorta ancora i più giovani ad essere assennati, offrendo te stesso come esempio in tutto di buona condotta, con purezza di dottrina, dignità, linguaggio sano e irreprensibile... </a:t>
            </a:r>
          </a:p>
          <a:p>
            <a:pPr eaLnBrk="1" hangingPunct="1">
              <a:lnSpc>
                <a:spcPct val="150000"/>
              </a:lnSpc>
              <a:buFont typeface="Arial" panose="020B0604020202020204" pitchFamily="34" charset="0"/>
              <a:buNone/>
            </a:pPr>
            <a:r>
              <a:rPr lang="it-IT" altLang="it-IT" sz="1800" i="1" dirty="0">
                <a:solidFill>
                  <a:srgbClr val="0A0A0A"/>
                </a:solidFill>
              </a:rPr>
              <a:t>Esorta gli schiavi ad essere sottomessi in tutto ai loro padroni; li accontentino e non li contraddicano, non rubino, ma dimostrino fedeltà assoluta, per far onore in tutto alla dottrina di Dio, nostro salvatore </a:t>
            </a:r>
            <a:r>
              <a:rPr lang="it-IT" altLang="it-IT" sz="1800" dirty="0">
                <a:solidFill>
                  <a:srgbClr val="0A0A0A"/>
                </a:solidFill>
              </a:rPr>
              <a:t>(</a:t>
            </a:r>
            <a:r>
              <a:rPr lang="it-IT" altLang="it-IT" sz="1800" dirty="0" err="1">
                <a:solidFill>
                  <a:srgbClr val="0A0A0A"/>
                </a:solidFill>
              </a:rPr>
              <a:t>Tt</a:t>
            </a:r>
            <a:r>
              <a:rPr lang="it-IT" altLang="it-IT" sz="1800" dirty="0">
                <a:solidFill>
                  <a:srgbClr val="0A0A0A"/>
                </a:solidFill>
              </a:rPr>
              <a:t> 2,1-9).</a:t>
            </a:r>
          </a:p>
          <a:p>
            <a:pPr eaLnBrk="1" hangingPunct="1">
              <a:lnSpc>
                <a:spcPct val="150000"/>
              </a:lnSpc>
              <a:buFont typeface="Arial" panose="020B0604020202020204" pitchFamily="34" charset="0"/>
              <a:buNone/>
            </a:pPr>
            <a:r>
              <a:rPr lang="it-IT" altLang="it-IT" sz="1800" dirty="0">
                <a:solidFill>
                  <a:srgbClr val="0A0A0A"/>
                </a:solidFill>
              </a:rPr>
              <a:t> Il motivo di questa condotta integra dei vari membri della famiglia cristiana è essenzialmente religioso:</a:t>
            </a:r>
            <a:r>
              <a:rPr lang="it-IT" altLang="it-IT" sz="1800" i="1" dirty="0">
                <a:solidFill>
                  <a:srgbClr val="0A0A0A"/>
                </a:solidFill>
              </a:rPr>
              <a:t> Fare onore alla dottrina di Dio</a:t>
            </a:r>
            <a:r>
              <a:rPr lang="it-IT" altLang="it-IT" sz="1800" dirty="0">
                <a:solidFill>
                  <a:srgbClr val="0A0A0A"/>
                </a:solidFill>
              </a:rPr>
              <a:t> (v. 10), perché </a:t>
            </a:r>
            <a:r>
              <a:rPr lang="it-IT" altLang="it-IT" sz="1800" i="1" dirty="0">
                <a:solidFill>
                  <a:srgbClr val="0A0A0A"/>
                </a:solidFill>
              </a:rPr>
              <a:t>non sia biasimata la parola di Dio</a:t>
            </a:r>
            <a:r>
              <a:rPr lang="it-IT" altLang="it-IT" sz="1800" dirty="0">
                <a:solidFill>
                  <a:srgbClr val="0A0A0A"/>
                </a:solidFill>
              </a:rPr>
              <a:t> (v.5). Questo presuppone ovviamente che la grazia matrimoniale pervada tutta la famiglia, riversandosi dai coniugi su tutte le altre persone che la compongono</a:t>
            </a:r>
            <a:r>
              <a:rPr lang="it-IT" altLang="it-IT" sz="1800" dirty="0"/>
              <a:t>.</a:t>
            </a:r>
          </a:p>
          <a:p>
            <a:pPr eaLnBrk="1" hangingPunct="1">
              <a:lnSpc>
                <a:spcPct val="80000"/>
              </a:lnSpc>
              <a:buFont typeface="Arial" panose="020B0604020202020204" pitchFamily="34" charset="0"/>
              <a:buNone/>
            </a:pPr>
            <a:endParaRPr lang="it-IT" altLang="it-IT" sz="1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Papiro">
            <a:extLst>
              <a:ext uri="{FF2B5EF4-FFF2-40B4-BE49-F238E27FC236}">
                <a16:creationId xmlns:a16="http://schemas.microsoft.com/office/drawing/2014/main" id="{503C555F-01FA-48D5-ADFA-DD1C918A5BDC}"/>
              </a:ext>
            </a:extLst>
          </p:cNvPr>
          <p:cNvSpPr>
            <a:spLocks noGrp="1" noRot="1" noChangeArrowheads="1"/>
          </p:cNvSpPr>
          <p:nvPr>
            <p:ph idx="1"/>
          </p:nvPr>
        </p:nvSpPr>
        <p:spPr>
          <a:xfrm>
            <a:off x="803412" y="604044"/>
            <a:ext cx="10585176" cy="5649913"/>
          </a:xfrm>
          <a:solidFill>
            <a:srgbClr val="FFFFCC"/>
          </a:solidFill>
          <a:ln>
            <a:solidFill>
              <a:schemeClr val="tx1"/>
            </a:solidFill>
            <a:miter lim="800000"/>
            <a:headEnd/>
            <a:tailEnd/>
          </a:ln>
        </p:spPr>
        <p:txBody>
          <a:bodyPr/>
          <a:lstStyle/>
          <a:p>
            <a:pPr eaLnBrk="1" hangingPunct="1">
              <a:lnSpc>
                <a:spcPct val="130000"/>
              </a:lnSpc>
              <a:buFont typeface="Arial" panose="020B0604020202020204" pitchFamily="34" charset="0"/>
              <a:buNone/>
            </a:pPr>
            <a:r>
              <a:rPr lang="it-IT" altLang="it-IT" b="1">
                <a:solidFill>
                  <a:srgbClr val="0A0A0A"/>
                </a:solidFill>
              </a:rPr>
              <a:t>Conclusione</a:t>
            </a:r>
            <a:r>
              <a:rPr lang="it-IT" altLang="it-IT">
                <a:solidFill>
                  <a:srgbClr val="0A0A0A"/>
                </a:solidFill>
              </a:rPr>
              <a:t> </a:t>
            </a:r>
          </a:p>
          <a:p>
            <a:pPr eaLnBrk="1" hangingPunct="1">
              <a:lnSpc>
                <a:spcPct val="130000"/>
              </a:lnSpc>
            </a:pPr>
            <a:r>
              <a:rPr lang="it-IT" altLang="it-IT">
                <a:solidFill>
                  <a:srgbClr val="0A0A0A"/>
                </a:solidFill>
              </a:rPr>
              <a:t>Se è vero che la società è normalmente lo specchio della famiglia, la Bibbia ci insegna come poterla rifondare, dandole quel respiro di amore totalmente gratuito e disinteressato che solo può rendere più umano e cristiano il mondo in cui viviamo.</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Papiro">
            <a:extLst>
              <a:ext uri="{FF2B5EF4-FFF2-40B4-BE49-F238E27FC236}">
                <a16:creationId xmlns:a16="http://schemas.microsoft.com/office/drawing/2014/main" id="{234126ED-8026-4292-B467-F70438FBC261}"/>
              </a:ext>
            </a:extLst>
          </p:cNvPr>
          <p:cNvSpPr>
            <a:spLocks noGrp="1" noRot="1" noChangeArrowheads="1"/>
          </p:cNvSpPr>
          <p:nvPr>
            <p:ph idx="1"/>
          </p:nvPr>
        </p:nvSpPr>
        <p:spPr>
          <a:xfrm>
            <a:off x="1981200" y="476251"/>
            <a:ext cx="8229600" cy="5649913"/>
          </a:xfrm>
          <a:solidFill>
            <a:srgbClr val="FFFFCC"/>
          </a:solidFill>
          <a:ln w="76200">
            <a:solidFill>
              <a:srgbClr val="0A0A0A"/>
            </a:solidFill>
            <a:miter lim="800000"/>
            <a:headEnd/>
            <a:tailEnd/>
          </a:ln>
        </p:spPr>
        <p:txBody>
          <a:bodyPr/>
          <a:lstStyle/>
          <a:p>
            <a:pPr algn="ctr" eaLnBrk="1" hangingPunct="1">
              <a:buFont typeface="Arial" panose="020B0604020202020204" pitchFamily="34" charset="0"/>
              <a:buNone/>
            </a:pPr>
            <a:endParaRPr lang="it-IT" altLang="it-IT" b="1">
              <a:solidFill>
                <a:srgbClr val="0A0A0A"/>
              </a:solidFill>
            </a:endParaRPr>
          </a:p>
          <a:p>
            <a:pPr algn="ctr" eaLnBrk="1" hangingPunct="1">
              <a:buFont typeface="Arial" panose="020B0604020202020204" pitchFamily="34" charset="0"/>
              <a:buNone/>
            </a:pPr>
            <a:endParaRPr lang="it-IT" altLang="it-IT" b="1">
              <a:solidFill>
                <a:srgbClr val="0A0A0A"/>
              </a:solidFill>
            </a:endParaRPr>
          </a:p>
          <a:p>
            <a:pPr algn="ctr" eaLnBrk="1" hangingPunct="1">
              <a:lnSpc>
                <a:spcPct val="150000"/>
              </a:lnSpc>
              <a:buFont typeface="Arial" panose="020B0604020202020204" pitchFamily="34" charset="0"/>
              <a:buNone/>
            </a:pPr>
            <a:r>
              <a:rPr lang="it-IT" altLang="it-IT" b="1">
                <a:solidFill>
                  <a:srgbClr val="0A0A0A"/>
                </a:solidFill>
              </a:rPr>
              <a:t>IL MATRIMONIO</a:t>
            </a:r>
            <a:br>
              <a:rPr lang="it-IT" altLang="it-IT" b="1">
                <a:solidFill>
                  <a:srgbClr val="0A0A0A"/>
                </a:solidFill>
              </a:rPr>
            </a:br>
            <a:r>
              <a:rPr lang="it-IT" altLang="it-IT" b="1">
                <a:solidFill>
                  <a:srgbClr val="0A0A0A"/>
                </a:solidFill>
              </a:rPr>
              <a:t>NEL NUOVO TESTAMENTO</a:t>
            </a:r>
            <a:r>
              <a:rPr lang="it-IT" altLang="it-IT">
                <a:solidFill>
                  <a:srgbClr val="0A0A0A"/>
                </a:solidFill>
              </a:rPr>
              <a:t> </a:t>
            </a:r>
          </a:p>
          <a:p>
            <a:pPr eaLnBrk="1" hangingPunct="1">
              <a:buFont typeface="Arial" panose="020B0604020202020204" pitchFamily="34" charset="0"/>
              <a:buNone/>
            </a:pPr>
            <a:endParaRPr lang="it-IT" altLang="it-IT">
              <a:solidFill>
                <a:srgbClr val="0A0A0A"/>
              </a:solidFill>
            </a:endParaRPr>
          </a:p>
          <a:p>
            <a:pPr eaLnBrk="1" hangingPunct="1">
              <a:buFont typeface="Arial" panose="020B0604020202020204" pitchFamily="34" charset="0"/>
              <a:buNone/>
            </a:pPr>
            <a:r>
              <a:rPr lang="it-IT" altLang="it-IT">
                <a:solidFill>
                  <a:srgbClr val="0A0A0A"/>
                </a:solidFill>
              </a:rPr>
              <a:t>Parte 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descr="Papiro">
            <a:extLst>
              <a:ext uri="{FF2B5EF4-FFF2-40B4-BE49-F238E27FC236}">
                <a16:creationId xmlns:a16="http://schemas.microsoft.com/office/drawing/2014/main" id="{2D22C2BF-CB4F-4368-AE0A-9053A36FFD5B}"/>
              </a:ext>
            </a:extLst>
          </p:cNvPr>
          <p:cNvSpPr>
            <a:spLocks noGrp="1" noRot="1" noChangeArrowheads="1"/>
          </p:cNvSpPr>
          <p:nvPr>
            <p:ph idx="1"/>
          </p:nvPr>
        </p:nvSpPr>
        <p:spPr>
          <a:xfrm>
            <a:off x="479376" y="260785"/>
            <a:ext cx="11233248" cy="633643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rPr>
              <a:t>Nel NT ci troviamo di fronte alla parola di Cristo che è definitiva: ha valore per sempre e per tutti. Il valore della sua parola deriva dal fatto che Egli è il Figlio di Dio e ha vissuto la nostra esperienza umana superandola nella più totale libertà dal peccato. </a:t>
            </a:r>
          </a:p>
          <a:p>
            <a:pPr eaLnBrk="1" hangingPunct="1">
              <a:lnSpc>
                <a:spcPct val="150000"/>
              </a:lnSpc>
              <a:buFont typeface="Arial" panose="020B0604020202020204" pitchFamily="34" charset="0"/>
              <a:buNone/>
            </a:pPr>
            <a:r>
              <a:rPr lang="it-IT" altLang="it-IT" dirty="0">
                <a:solidFill>
                  <a:srgbClr val="0A0A0A"/>
                </a:solidFill>
              </a:rPr>
              <a:t>La sua parola è definitiva e determinante!</a:t>
            </a:r>
          </a:p>
          <a:p>
            <a:pPr eaLnBrk="1" hangingPunct="1">
              <a:lnSpc>
                <a:spcPct val="150000"/>
              </a:lnSpc>
              <a:buFont typeface="Arial" panose="020B0604020202020204" pitchFamily="34" charset="0"/>
              <a:buNone/>
            </a:pPr>
            <a:r>
              <a:rPr lang="it-IT" altLang="it-IT" b="1" dirty="0">
                <a:solidFill>
                  <a:srgbClr val="0A0A0A"/>
                </a:solidFill>
              </a:rPr>
              <a:t>Gesù di </a:t>
            </a:r>
            <a:r>
              <a:rPr lang="it-IT" altLang="it-IT" b="1" dirty="0" err="1">
                <a:solidFill>
                  <a:srgbClr val="0A0A0A"/>
                </a:solidFill>
              </a:rPr>
              <a:t>Nazaret</a:t>
            </a:r>
            <a:r>
              <a:rPr lang="it-IT" altLang="it-IT" b="1" dirty="0">
                <a:solidFill>
                  <a:srgbClr val="0A0A0A"/>
                </a:solidFill>
              </a:rPr>
              <a:t> ha vissuto totalmente l’esperienza dell’amore fino alle ultime conseguenze. </a:t>
            </a:r>
            <a:r>
              <a:rPr lang="it-IT" altLang="it-IT" dirty="0">
                <a:solidFill>
                  <a:srgbClr val="0A0A0A"/>
                </a:solidFill>
              </a:rPr>
              <a:t>Per ogni uomo, sposato o no, è importante vivere quell’amore che Cristo ha insegnato e vissuto.</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descr="Papiro">
            <a:extLst>
              <a:ext uri="{FF2B5EF4-FFF2-40B4-BE49-F238E27FC236}">
                <a16:creationId xmlns:a16="http://schemas.microsoft.com/office/drawing/2014/main" id="{7C19FBBF-6527-4CD8-A30A-4D341ED43121}"/>
              </a:ext>
            </a:extLst>
          </p:cNvPr>
          <p:cNvSpPr>
            <a:spLocks noGrp="1" noRot="1" noChangeArrowheads="1"/>
          </p:cNvSpPr>
          <p:nvPr>
            <p:ph idx="1"/>
          </p:nvPr>
        </p:nvSpPr>
        <p:spPr>
          <a:xfrm>
            <a:off x="659396" y="604044"/>
            <a:ext cx="10873208" cy="5649913"/>
          </a:xfrm>
          <a:solidFill>
            <a:srgbClr val="FFFFCC"/>
          </a:solidFill>
          <a:ln w="57150">
            <a:solidFill>
              <a:srgbClr val="0A0A0A"/>
            </a:solidFill>
            <a:miter lim="800000"/>
            <a:headEnd/>
            <a:tailEnd/>
          </a:ln>
        </p:spPr>
        <p:txBody>
          <a:bodyPr/>
          <a:lstStyle/>
          <a:p>
            <a:pPr eaLnBrk="1" hangingPunct="1">
              <a:buFont typeface="Arial" panose="020B0604020202020204" pitchFamily="34" charset="0"/>
              <a:buNone/>
            </a:pPr>
            <a:r>
              <a:rPr lang="it-IT" altLang="it-IT" sz="2800" dirty="0">
                <a:solidFill>
                  <a:srgbClr val="0A0A0A"/>
                </a:solidFill>
              </a:rPr>
              <a:t>Nel NT non si parla molto della coppia e del matrimonio. </a:t>
            </a:r>
          </a:p>
          <a:p>
            <a:pPr eaLnBrk="1" hangingPunct="1">
              <a:buFont typeface="Arial" panose="020B0604020202020204" pitchFamily="34" charset="0"/>
              <a:buNone/>
            </a:pPr>
            <a:r>
              <a:rPr lang="it-IT" altLang="it-IT" sz="2800" dirty="0">
                <a:solidFill>
                  <a:srgbClr val="0A0A0A"/>
                </a:solidFill>
              </a:rPr>
              <a:t>Negli scritti del NT si parla molto di più del regno di Dio, della misericordia, dell’amore, del Cristo morto e risorto, della vita nuova nello Spirito, degli ultimi tempi.</a:t>
            </a:r>
          </a:p>
          <a:p>
            <a:pPr eaLnBrk="1" hangingPunct="1">
              <a:buFont typeface="Arial" panose="020B0604020202020204" pitchFamily="34" charset="0"/>
              <a:buNone/>
            </a:pPr>
            <a:r>
              <a:rPr lang="it-IT" altLang="it-IT" sz="2800" dirty="0">
                <a:solidFill>
                  <a:srgbClr val="0A0A0A"/>
                </a:solidFill>
              </a:rPr>
              <a:t>Quando si parla dell’</a:t>
            </a:r>
            <a:r>
              <a:rPr lang="it-IT" altLang="it-IT" sz="2800" u="sng" dirty="0">
                <a:solidFill>
                  <a:srgbClr val="0A0A0A"/>
                </a:solidFill>
              </a:rPr>
              <a:t>amore</a:t>
            </a:r>
            <a:r>
              <a:rPr lang="it-IT" altLang="it-IT" sz="2800" dirty="0">
                <a:solidFill>
                  <a:srgbClr val="0A0A0A"/>
                </a:solidFill>
              </a:rPr>
              <a:t>, il NT usa quasi sempre la parola</a:t>
            </a:r>
            <a:r>
              <a:rPr lang="it-IT" altLang="it-IT" sz="2800" i="1" dirty="0">
                <a:solidFill>
                  <a:srgbClr val="0A0A0A"/>
                </a:solidFill>
              </a:rPr>
              <a:t> </a:t>
            </a:r>
            <a:r>
              <a:rPr lang="it-IT" altLang="it-IT" sz="2800" i="1" u="sng" dirty="0" err="1">
                <a:solidFill>
                  <a:srgbClr val="0A0A0A"/>
                </a:solidFill>
              </a:rPr>
              <a:t>agàpe</a:t>
            </a:r>
            <a:r>
              <a:rPr lang="it-IT" altLang="it-IT" sz="2800" i="1" dirty="0">
                <a:solidFill>
                  <a:srgbClr val="0A0A0A"/>
                </a:solidFill>
              </a:rPr>
              <a:t>.</a:t>
            </a:r>
            <a:endParaRPr lang="it-IT" altLang="it-IT" sz="2800" dirty="0">
              <a:solidFill>
                <a:srgbClr val="0A0A0A"/>
              </a:solidFill>
            </a:endParaRPr>
          </a:p>
          <a:p>
            <a:pPr eaLnBrk="1" hangingPunct="1">
              <a:buFont typeface="Arial" panose="020B0604020202020204" pitchFamily="34" charset="0"/>
              <a:buNone/>
            </a:pPr>
            <a:r>
              <a:rPr lang="it-IT" altLang="it-IT" sz="2800" dirty="0">
                <a:solidFill>
                  <a:srgbClr val="0A0A0A"/>
                </a:solidFill>
              </a:rPr>
              <a:t>Soffermiamoci brevemente su tre parole che si usavano nella lingua greca per indicare, l’amore: </a:t>
            </a:r>
          </a:p>
          <a:p>
            <a:pPr algn="ctr" eaLnBrk="1" hangingPunct="1">
              <a:buFont typeface="Arial" panose="020B0604020202020204" pitchFamily="34" charset="0"/>
              <a:buNone/>
            </a:pPr>
            <a:r>
              <a:rPr lang="it-IT" altLang="it-IT" sz="3600" b="1" i="1" dirty="0" err="1">
                <a:solidFill>
                  <a:srgbClr val="0A0A0A"/>
                </a:solidFill>
                <a:latin typeface="Comic Sans MS" panose="030F0702030302020204" pitchFamily="66" charset="0"/>
              </a:rPr>
              <a:t>filìa</a:t>
            </a:r>
            <a:r>
              <a:rPr lang="it-IT" altLang="it-IT" sz="3600" b="1" i="1" dirty="0">
                <a:solidFill>
                  <a:srgbClr val="0A0A0A"/>
                </a:solidFill>
                <a:latin typeface="Comic Sans MS" panose="030F0702030302020204" pitchFamily="66" charset="0"/>
              </a:rPr>
              <a:t>,   </a:t>
            </a:r>
            <a:r>
              <a:rPr lang="it-IT" altLang="it-IT" sz="3600" b="1" i="1" dirty="0" err="1">
                <a:solidFill>
                  <a:srgbClr val="0A0A0A"/>
                </a:solidFill>
                <a:latin typeface="Comic Sans MS" panose="030F0702030302020204" pitchFamily="66" charset="0"/>
              </a:rPr>
              <a:t>èros</a:t>
            </a:r>
            <a:r>
              <a:rPr lang="it-IT" altLang="it-IT" sz="3600" b="1" i="1" dirty="0">
                <a:solidFill>
                  <a:srgbClr val="0A0A0A"/>
                </a:solidFill>
                <a:latin typeface="Comic Sans MS" panose="030F0702030302020204" pitchFamily="66" charset="0"/>
              </a:rPr>
              <a:t>,   </a:t>
            </a:r>
            <a:r>
              <a:rPr lang="it-IT" altLang="it-IT" sz="3600" b="1" i="1" dirty="0" err="1">
                <a:solidFill>
                  <a:srgbClr val="0A0A0A"/>
                </a:solidFill>
                <a:latin typeface="Comic Sans MS" panose="030F0702030302020204" pitchFamily="66" charset="0"/>
              </a:rPr>
              <a:t>agàpe</a:t>
            </a:r>
            <a:r>
              <a:rPr lang="it-IT" altLang="it-IT" sz="3600" b="1" dirty="0">
                <a:solidFill>
                  <a:srgbClr val="0A0A0A"/>
                </a:solidFill>
              </a:rPr>
              <a:t>.</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descr="Papiro">
            <a:extLst>
              <a:ext uri="{FF2B5EF4-FFF2-40B4-BE49-F238E27FC236}">
                <a16:creationId xmlns:a16="http://schemas.microsoft.com/office/drawing/2014/main" id="{ECCA1C93-CA14-48B1-B4DC-DCB8F9C6F583}"/>
              </a:ext>
            </a:extLst>
          </p:cNvPr>
          <p:cNvSpPr>
            <a:spLocks noGrp="1" noRot="1" noChangeArrowheads="1"/>
          </p:cNvSpPr>
          <p:nvPr>
            <p:ph idx="1"/>
          </p:nvPr>
        </p:nvSpPr>
        <p:spPr>
          <a:xfrm>
            <a:off x="407368" y="476251"/>
            <a:ext cx="11161240" cy="5649913"/>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800" dirty="0">
                <a:solidFill>
                  <a:srgbClr val="0A0A0A"/>
                </a:solidFill>
              </a:rPr>
              <a:t>Con</a:t>
            </a:r>
            <a:r>
              <a:rPr lang="it-IT" altLang="it-IT" sz="2800" b="1" i="1" dirty="0">
                <a:solidFill>
                  <a:srgbClr val="0A0A0A"/>
                </a:solidFill>
              </a:rPr>
              <a:t> </a:t>
            </a:r>
            <a:r>
              <a:rPr lang="it-IT" altLang="it-IT" sz="4000" b="1" i="1" dirty="0" err="1">
                <a:solidFill>
                  <a:srgbClr val="0A0A0A"/>
                </a:solidFill>
              </a:rPr>
              <a:t>filìa</a:t>
            </a:r>
            <a:r>
              <a:rPr lang="it-IT" altLang="it-IT" sz="4000" dirty="0">
                <a:solidFill>
                  <a:srgbClr val="0A0A0A"/>
                </a:solidFill>
              </a:rPr>
              <a:t> </a:t>
            </a:r>
            <a:r>
              <a:rPr lang="it-IT" altLang="it-IT" sz="2800" dirty="0">
                <a:solidFill>
                  <a:srgbClr val="0A0A0A"/>
                </a:solidFill>
              </a:rPr>
              <a:t>si designa l’amicizia (l’incontro, l’accoglienza, il rispetto, l’ascolto).</a:t>
            </a:r>
          </a:p>
          <a:p>
            <a:pPr eaLnBrk="1" hangingPunct="1">
              <a:lnSpc>
                <a:spcPct val="150000"/>
              </a:lnSpc>
              <a:buFont typeface="Arial" panose="020B0604020202020204" pitchFamily="34" charset="0"/>
              <a:buNone/>
            </a:pPr>
            <a:r>
              <a:rPr lang="it-IT" altLang="it-IT" sz="2800" dirty="0">
                <a:solidFill>
                  <a:srgbClr val="0A0A0A"/>
                </a:solidFill>
              </a:rPr>
              <a:t>Ogni persona ha bisogno di amicizie e di relazioni che la arricchiscono. Nessuno può vivere da solo. L’amicizia ha un valore e una bellezza sublimi soprattutto quando è disinteressata e si nutre della comune ricerca della verità, della bellezza, della giustizia.</a:t>
            </a:r>
          </a:p>
          <a:p>
            <a:pPr eaLnBrk="1" hangingPunct="1">
              <a:lnSpc>
                <a:spcPct val="150000"/>
              </a:lnSpc>
              <a:buFont typeface="Arial" panose="020B0604020202020204" pitchFamily="34" charset="0"/>
              <a:buNone/>
            </a:pPr>
            <a:r>
              <a:rPr lang="it-IT" altLang="it-IT" sz="2800" dirty="0">
                <a:solidFill>
                  <a:srgbClr val="0A0A0A"/>
                </a:solidFill>
              </a:rPr>
              <a:t>Questa è l’esperienza umana più comune che è basilare anche nella coppia. Gli sposi prima di tutto devono essere amici e amarsi come amici.</a:t>
            </a:r>
          </a:p>
          <a:p>
            <a:pPr eaLnBrk="1" hangingPunct="1"/>
            <a:endParaRPr lang="it-IT" altLang="it-IT"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Immagine 1">
            <a:extLst>
              <a:ext uri="{FF2B5EF4-FFF2-40B4-BE49-F238E27FC236}">
                <a16:creationId xmlns:a16="http://schemas.microsoft.com/office/drawing/2014/main" id="{0FE7F209-7651-4548-AC21-168EDC5CF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09639"/>
            <a:ext cx="89535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descr="Papiro">
            <a:extLst>
              <a:ext uri="{FF2B5EF4-FFF2-40B4-BE49-F238E27FC236}">
                <a16:creationId xmlns:a16="http://schemas.microsoft.com/office/drawing/2014/main" id="{5990F188-4110-41CE-9BCC-44D1D9510163}"/>
              </a:ext>
            </a:extLst>
          </p:cNvPr>
          <p:cNvSpPr>
            <a:spLocks noGrp="1" noRot="1" noChangeArrowheads="1"/>
          </p:cNvSpPr>
          <p:nvPr>
            <p:ph idx="1"/>
          </p:nvPr>
        </p:nvSpPr>
        <p:spPr>
          <a:xfrm>
            <a:off x="1590328" y="604044"/>
            <a:ext cx="9011344" cy="5649913"/>
          </a:xfrm>
          <a:solidFill>
            <a:srgbClr val="FFFFCC"/>
          </a:solidFill>
          <a:ln w="57150">
            <a:solidFill>
              <a:srgbClr val="0A0A0A"/>
            </a:solidFill>
            <a:miter lim="800000"/>
            <a:headEnd/>
            <a:tailEnd/>
          </a:ln>
        </p:spPr>
        <p:txBody>
          <a:bodyPr/>
          <a:lstStyle/>
          <a:p>
            <a:pPr eaLnBrk="1" hangingPunct="1">
              <a:lnSpc>
                <a:spcPct val="150000"/>
              </a:lnSpc>
            </a:pPr>
            <a:r>
              <a:rPr lang="it-IT" altLang="it-IT" dirty="0">
                <a:solidFill>
                  <a:srgbClr val="0A0A0A"/>
                </a:solidFill>
              </a:rPr>
              <a:t>L’altro termine è</a:t>
            </a:r>
            <a:r>
              <a:rPr lang="it-IT" altLang="it-IT" b="1" i="1" dirty="0">
                <a:solidFill>
                  <a:srgbClr val="0A0A0A"/>
                </a:solidFill>
              </a:rPr>
              <a:t> </a:t>
            </a:r>
            <a:r>
              <a:rPr lang="it-IT" altLang="it-IT" sz="4400" b="1" i="1" dirty="0" err="1">
                <a:solidFill>
                  <a:srgbClr val="0A0A0A"/>
                </a:solidFill>
              </a:rPr>
              <a:t>èros</a:t>
            </a:r>
            <a:r>
              <a:rPr lang="it-IT" altLang="it-IT" dirty="0">
                <a:solidFill>
                  <a:srgbClr val="0A0A0A"/>
                </a:solidFill>
              </a:rPr>
              <a:t>. L’</a:t>
            </a:r>
            <a:r>
              <a:rPr lang="it-IT" altLang="it-IT" dirty="0" err="1">
                <a:solidFill>
                  <a:srgbClr val="0A0A0A"/>
                </a:solidFill>
              </a:rPr>
              <a:t>èros</a:t>
            </a:r>
            <a:r>
              <a:rPr lang="it-IT" altLang="it-IT" dirty="0">
                <a:solidFill>
                  <a:srgbClr val="0A0A0A"/>
                </a:solidFill>
              </a:rPr>
              <a:t> è guardare l’altro nella sua bellezza, per le sue qualità, per arricchirsi di lui e con lui.</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descr="Papiro">
            <a:extLst>
              <a:ext uri="{FF2B5EF4-FFF2-40B4-BE49-F238E27FC236}">
                <a16:creationId xmlns:a16="http://schemas.microsoft.com/office/drawing/2014/main" id="{E5B4073C-CD95-49EA-B87E-8592FF8CCBBF}"/>
              </a:ext>
            </a:extLst>
          </p:cNvPr>
          <p:cNvSpPr>
            <a:spLocks noGrp="1" noRot="1" noChangeArrowheads="1"/>
          </p:cNvSpPr>
          <p:nvPr>
            <p:ph idx="1"/>
          </p:nvPr>
        </p:nvSpPr>
        <p:spPr>
          <a:xfrm>
            <a:off x="839416" y="260350"/>
            <a:ext cx="10801200" cy="61214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rPr>
              <a:t>È amare l’altro perché mi piace, perché vale la pena di amarlo e perché mi aspetto di essere ricambiato con amore. L’</a:t>
            </a:r>
            <a:r>
              <a:rPr lang="it-IT" altLang="it-IT" sz="2400" dirty="0" err="1">
                <a:solidFill>
                  <a:srgbClr val="0A0A0A"/>
                </a:solidFill>
              </a:rPr>
              <a:t>èros</a:t>
            </a:r>
            <a:r>
              <a:rPr lang="it-IT" altLang="it-IT" sz="2400" dirty="0">
                <a:solidFill>
                  <a:srgbClr val="0A0A0A"/>
                </a:solidFill>
              </a:rPr>
              <a:t> è il tipico amore umano, l’amore dell’uomo per la donna e viceversa. </a:t>
            </a:r>
          </a:p>
          <a:p>
            <a:pPr eaLnBrk="1" hangingPunct="1">
              <a:lnSpc>
                <a:spcPct val="150000"/>
              </a:lnSpc>
              <a:buFont typeface="Arial" panose="020B0604020202020204" pitchFamily="34" charset="0"/>
              <a:buNone/>
            </a:pPr>
            <a:r>
              <a:rPr lang="it-IT" altLang="it-IT" sz="2400" dirty="0">
                <a:solidFill>
                  <a:srgbClr val="0A0A0A"/>
                </a:solidFill>
              </a:rPr>
              <a:t>È un amore intimamente legato al sesso, alla forza e alla tenerezza espresse nella corporeità. </a:t>
            </a:r>
          </a:p>
          <a:p>
            <a:pPr eaLnBrk="1" hangingPunct="1">
              <a:lnSpc>
                <a:spcPct val="150000"/>
              </a:lnSpc>
              <a:buFont typeface="Arial" panose="020B0604020202020204" pitchFamily="34" charset="0"/>
              <a:buNone/>
            </a:pPr>
            <a:r>
              <a:rPr lang="it-IT" altLang="it-IT" sz="2400" dirty="0">
                <a:solidFill>
                  <a:srgbClr val="0A0A0A"/>
                </a:solidFill>
              </a:rPr>
              <a:t>È sessualità e tenerezza come abbiamo visto nel Cantico dei cantici. L’</a:t>
            </a:r>
            <a:r>
              <a:rPr lang="it-IT" altLang="it-IT" sz="2400" dirty="0" err="1">
                <a:solidFill>
                  <a:srgbClr val="0A0A0A"/>
                </a:solidFill>
              </a:rPr>
              <a:t>èros</a:t>
            </a:r>
            <a:r>
              <a:rPr lang="it-IT" altLang="it-IT" sz="2400" dirty="0">
                <a:solidFill>
                  <a:srgbClr val="0A0A0A"/>
                </a:solidFill>
              </a:rPr>
              <a:t> non è amore gratuito, esige un contraccambio. </a:t>
            </a:r>
          </a:p>
          <a:p>
            <a:pPr eaLnBrk="1" hangingPunct="1">
              <a:lnSpc>
                <a:spcPct val="150000"/>
              </a:lnSpc>
              <a:buFont typeface="Arial" panose="020B0604020202020204" pitchFamily="34" charset="0"/>
              <a:buNone/>
            </a:pPr>
            <a:r>
              <a:rPr lang="it-IT" altLang="it-IT" sz="2400" dirty="0">
                <a:solidFill>
                  <a:srgbClr val="0A0A0A"/>
                </a:solidFill>
              </a:rPr>
              <a:t>È la spinta prepotente del desiderio verso la persona amata per condividere il piacere sessuale e gratificare così l’esperienza di unità profonda e di pienezza.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descr="Papiro">
            <a:extLst>
              <a:ext uri="{FF2B5EF4-FFF2-40B4-BE49-F238E27FC236}">
                <a16:creationId xmlns:a16="http://schemas.microsoft.com/office/drawing/2014/main" id="{FA441C4E-33F1-47B0-98DC-49D24811E7E6}"/>
              </a:ext>
            </a:extLst>
          </p:cNvPr>
          <p:cNvSpPr>
            <a:spLocks noGrp="1" noRot="1" noChangeArrowheads="1"/>
          </p:cNvSpPr>
          <p:nvPr>
            <p:ph idx="1"/>
          </p:nvPr>
        </p:nvSpPr>
        <p:spPr>
          <a:xfrm>
            <a:off x="839416" y="476250"/>
            <a:ext cx="10801200" cy="59769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800" dirty="0">
                <a:solidFill>
                  <a:srgbClr val="0A0A0A"/>
                </a:solidFill>
              </a:rPr>
              <a:t>L’</a:t>
            </a:r>
            <a:r>
              <a:rPr lang="it-IT" altLang="it-IT" sz="2800" dirty="0" err="1">
                <a:solidFill>
                  <a:srgbClr val="0A0A0A"/>
                </a:solidFill>
              </a:rPr>
              <a:t>èros</a:t>
            </a:r>
            <a:r>
              <a:rPr lang="it-IT" altLang="it-IT" sz="2800" dirty="0">
                <a:solidFill>
                  <a:srgbClr val="0A0A0A"/>
                </a:solidFill>
              </a:rPr>
              <a:t> - se non è legato all’affettività e alla tenerezza - può essere anche una forza negativa, carica di aggressività e di egoismo, e può restare chiuso nelle pulsioni dell’istinto, deludendo così l’altro nella sua legittima attesa di essere amato. </a:t>
            </a:r>
          </a:p>
          <a:p>
            <a:pPr eaLnBrk="1" hangingPunct="1">
              <a:lnSpc>
                <a:spcPct val="150000"/>
              </a:lnSpc>
              <a:buFont typeface="Arial" panose="020B0604020202020204" pitchFamily="34" charset="0"/>
              <a:buNone/>
            </a:pPr>
            <a:r>
              <a:rPr lang="it-IT" altLang="it-IT" sz="2800" dirty="0">
                <a:solidFill>
                  <a:srgbClr val="0A0A0A"/>
                </a:solidFill>
              </a:rPr>
              <a:t>L’</a:t>
            </a:r>
            <a:r>
              <a:rPr lang="it-IT" altLang="it-IT" sz="2800" dirty="0" err="1">
                <a:solidFill>
                  <a:srgbClr val="0A0A0A"/>
                </a:solidFill>
              </a:rPr>
              <a:t>èros</a:t>
            </a:r>
            <a:r>
              <a:rPr lang="it-IT" altLang="it-IT" sz="2800" dirty="0">
                <a:solidFill>
                  <a:srgbClr val="0A0A0A"/>
                </a:solidFill>
              </a:rPr>
              <a:t> è fragile e sublime, è la natura umana nella sua bellezza e ambiguità, fra la vita e la morte, tra il dono e il possesso. </a:t>
            </a:r>
          </a:p>
          <a:p>
            <a:pPr eaLnBrk="1" hangingPunct="1">
              <a:lnSpc>
                <a:spcPct val="150000"/>
              </a:lnSpc>
              <a:buFont typeface="Arial" panose="020B0604020202020204" pitchFamily="34" charset="0"/>
              <a:buNone/>
            </a:pPr>
            <a:r>
              <a:rPr lang="it-IT" altLang="it-IT" sz="2800" dirty="0">
                <a:solidFill>
                  <a:srgbClr val="0A0A0A"/>
                </a:solidFill>
              </a:rPr>
              <a:t>Nel NT non si parla di questo tipo di amore poiché lo si suppone presente nell’uomo ed è un dono di Dio di cui si è già parlato in misura sufficiente nell’AT.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descr="Papiro">
            <a:extLst>
              <a:ext uri="{FF2B5EF4-FFF2-40B4-BE49-F238E27FC236}">
                <a16:creationId xmlns:a16="http://schemas.microsoft.com/office/drawing/2014/main" id="{8141A236-912E-4E6A-963E-491113A66BF9}"/>
              </a:ext>
            </a:extLst>
          </p:cNvPr>
          <p:cNvSpPr>
            <a:spLocks noGrp="1" noRot="1" noChangeArrowheads="1"/>
          </p:cNvSpPr>
          <p:nvPr>
            <p:ph idx="1"/>
          </p:nvPr>
        </p:nvSpPr>
        <p:spPr>
          <a:xfrm>
            <a:off x="983432" y="476251"/>
            <a:ext cx="10657184" cy="5649913"/>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dirty="0">
                <a:solidFill>
                  <a:srgbClr val="0A0A0A"/>
                </a:solidFill>
              </a:rPr>
              <a:t>Nel NT si parla soprattutto di </a:t>
            </a:r>
            <a:r>
              <a:rPr lang="it-IT" sz="4400" b="1" i="1" dirty="0" err="1">
                <a:solidFill>
                  <a:srgbClr val="0A0A0A"/>
                </a:solidFill>
              </a:rPr>
              <a:t>agàpe</a:t>
            </a:r>
            <a:r>
              <a:rPr lang="it-IT" sz="4400" b="1" i="1" dirty="0">
                <a:solidFill>
                  <a:srgbClr val="0A0A0A"/>
                </a:solidFill>
              </a:rPr>
              <a:t>.</a:t>
            </a:r>
            <a:r>
              <a:rPr lang="it-IT" dirty="0">
                <a:solidFill>
                  <a:srgbClr val="0A0A0A"/>
                </a:solidFill>
              </a:rPr>
              <a:t> </a:t>
            </a:r>
          </a:p>
          <a:p>
            <a:pPr eaLnBrk="1" fontAlgn="auto" hangingPunct="1">
              <a:lnSpc>
                <a:spcPct val="150000"/>
              </a:lnSpc>
              <a:spcAft>
                <a:spcPts val="0"/>
              </a:spcAft>
              <a:buNone/>
              <a:defRPr/>
            </a:pPr>
            <a:r>
              <a:rPr lang="it-IT" dirty="0">
                <a:solidFill>
                  <a:srgbClr val="0A0A0A"/>
                </a:solidFill>
              </a:rPr>
              <a:t>È l’amore gratuito per l’altro senza chiedere ed esigere nulla per sé. È un amore che va oltre la corporeità, il sesso, oltre l’innamoramento. È pura offerta di sé, totalmente disinteressata. L’</a:t>
            </a:r>
            <a:r>
              <a:rPr lang="it-IT" dirty="0" err="1">
                <a:solidFill>
                  <a:srgbClr val="0A0A0A"/>
                </a:solidFill>
              </a:rPr>
              <a:t>agàpe</a:t>
            </a:r>
            <a:r>
              <a:rPr lang="it-IT" dirty="0">
                <a:solidFill>
                  <a:srgbClr val="0A0A0A"/>
                </a:solidFill>
              </a:rPr>
              <a:t> è prima di tutto l’amore di Dio per noi, manifestato attraverso la croce di Gesù di </a:t>
            </a:r>
            <a:r>
              <a:rPr lang="it-IT" dirty="0" err="1">
                <a:solidFill>
                  <a:srgbClr val="0A0A0A"/>
                </a:solidFill>
              </a:rPr>
              <a:t>Nazaret</a:t>
            </a:r>
            <a:r>
              <a:rPr lang="it-IT" dirty="0">
                <a:solidFill>
                  <a:srgbClr val="0A0A0A"/>
                </a:solidFill>
              </a:rPr>
              <a:t>.</a:t>
            </a:r>
          </a:p>
          <a:p>
            <a:pPr eaLnBrk="1" fontAlgn="auto" hangingPunct="1">
              <a:spcAft>
                <a:spcPts val="0"/>
              </a:spcAft>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descr="Papiro">
            <a:extLst>
              <a:ext uri="{FF2B5EF4-FFF2-40B4-BE49-F238E27FC236}">
                <a16:creationId xmlns:a16="http://schemas.microsoft.com/office/drawing/2014/main" id="{10D710A9-F94A-4A31-B062-8E9A0495FB9E}"/>
              </a:ext>
            </a:extLst>
          </p:cNvPr>
          <p:cNvSpPr>
            <a:spLocks noGrp="1" noRot="1" noChangeArrowheads="1"/>
          </p:cNvSpPr>
          <p:nvPr>
            <p:ph idx="1"/>
          </p:nvPr>
        </p:nvSpPr>
        <p:spPr>
          <a:xfrm>
            <a:off x="623392" y="260350"/>
            <a:ext cx="10945216" cy="6337300"/>
          </a:xfrm>
          <a:solidFill>
            <a:srgbClr val="FFFFCC"/>
          </a:solidFill>
          <a:ln w="57150">
            <a:solidFill>
              <a:srgbClr val="0A0A0A"/>
            </a:solidFill>
            <a:miter lim="800000"/>
            <a:headEnd/>
            <a:tailEnd/>
          </a:ln>
        </p:spPr>
        <p:txBody>
          <a:bodyPr/>
          <a:lstStyle/>
          <a:p>
            <a:pPr algn="ctr" eaLnBrk="1" hangingPunct="1">
              <a:lnSpc>
                <a:spcPct val="90000"/>
              </a:lnSpc>
              <a:buFont typeface="Arial" panose="020B0604020202020204" pitchFamily="34" charset="0"/>
              <a:buNone/>
            </a:pPr>
            <a:r>
              <a:rPr lang="it-IT" altLang="it-IT" sz="2400" b="1" dirty="0">
                <a:solidFill>
                  <a:srgbClr val="0A0A0A"/>
                </a:solidFill>
              </a:rPr>
              <a:t>Il Padre ci ama con amore di misericordia</a:t>
            </a:r>
            <a:r>
              <a:rPr lang="it-IT" altLang="it-IT" sz="2400" dirty="0">
                <a:solidFill>
                  <a:srgbClr val="0A0A0A"/>
                </a:solidFill>
              </a:rPr>
              <a:t>. </a:t>
            </a:r>
          </a:p>
          <a:p>
            <a:pPr eaLnBrk="1" hangingPunct="1">
              <a:buFont typeface="Arial" panose="020B0604020202020204" pitchFamily="34" charset="0"/>
              <a:buNone/>
            </a:pPr>
            <a:endParaRPr lang="it-IT" altLang="it-IT" sz="10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Per mezzo dello Spirito anche a noi è dato di partecipare a questo amore gratuito di Dio. L’</a:t>
            </a:r>
            <a:r>
              <a:rPr lang="it-IT" altLang="it-IT" sz="2400" dirty="0" err="1">
                <a:solidFill>
                  <a:srgbClr val="0A0A0A"/>
                </a:solidFill>
              </a:rPr>
              <a:t>agàpe</a:t>
            </a:r>
            <a:r>
              <a:rPr lang="it-IT" altLang="it-IT" sz="2400" dirty="0">
                <a:solidFill>
                  <a:srgbClr val="0A0A0A"/>
                </a:solidFill>
              </a:rPr>
              <a:t> dunque è l’amore che lo Spirito Santo ci dona e che guarisce la fragilità di ogni amore umano, è l’amore che libera dalla possessività e garantisce durata e fedeltà. È l’ultima norma a cui bisogna fare riferimento. </a:t>
            </a:r>
          </a:p>
          <a:p>
            <a:pPr eaLnBrk="1" hangingPunct="1">
              <a:lnSpc>
                <a:spcPct val="150000"/>
              </a:lnSpc>
              <a:buFont typeface="Arial" panose="020B0604020202020204" pitchFamily="34" charset="0"/>
              <a:buNone/>
            </a:pPr>
            <a:r>
              <a:rPr lang="it-IT" altLang="it-IT" sz="2400" dirty="0">
                <a:solidFill>
                  <a:srgbClr val="0A0A0A"/>
                </a:solidFill>
              </a:rPr>
              <a:t>Concretamente richiede sacrificio e rinuncia per il bene dell’altro. </a:t>
            </a:r>
          </a:p>
          <a:p>
            <a:pPr eaLnBrk="1" hangingPunct="1">
              <a:lnSpc>
                <a:spcPct val="150000"/>
              </a:lnSpc>
              <a:buFont typeface="Arial" panose="020B0604020202020204" pitchFamily="34" charset="0"/>
              <a:buNone/>
            </a:pPr>
            <a:r>
              <a:rPr lang="it-IT" altLang="it-IT" sz="2400" dirty="0">
                <a:solidFill>
                  <a:srgbClr val="0A0A0A"/>
                </a:solidFill>
              </a:rPr>
              <a:t>Anche il matrimonio ha bisogno di questo amore casto: </a:t>
            </a:r>
          </a:p>
          <a:p>
            <a:pPr eaLnBrk="1" hangingPunct="1">
              <a:lnSpc>
                <a:spcPct val="150000"/>
              </a:lnSpc>
              <a:buFont typeface="Arial" panose="020B0604020202020204" pitchFamily="34" charset="0"/>
              <a:buNone/>
            </a:pPr>
            <a:r>
              <a:rPr lang="it-IT" altLang="it-IT" sz="2400" dirty="0">
                <a:solidFill>
                  <a:srgbClr val="0A0A0A"/>
                </a:solidFill>
              </a:rPr>
              <a:t>      Gesù lo propone come indispensabile per la realizzazione della persona e della coppia. È quanto leggiamo nel NT (Mt 19,3-11).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descr="Papiro">
            <a:extLst>
              <a:ext uri="{FF2B5EF4-FFF2-40B4-BE49-F238E27FC236}">
                <a16:creationId xmlns:a16="http://schemas.microsoft.com/office/drawing/2014/main" id="{FAA403C3-B737-4A73-B33D-25D61684E3EC}"/>
              </a:ext>
            </a:extLst>
          </p:cNvPr>
          <p:cNvSpPr>
            <a:spLocks noGrp="1" noRot="1" noChangeArrowheads="1"/>
          </p:cNvSpPr>
          <p:nvPr>
            <p:ph idx="1"/>
          </p:nvPr>
        </p:nvSpPr>
        <p:spPr>
          <a:xfrm>
            <a:off x="623392" y="440531"/>
            <a:ext cx="10945216" cy="5976938"/>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rPr>
              <a:t>Questo brano ci presenta Gesù in pieno scontro con la mentalità e le usanze del suo tempo. Gesù non scenderà a patti con la situazione allora vigente, non darà una nuova legge, ma riproporrà nella sua integrità il progetto di Dio come era </a:t>
            </a:r>
            <a:r>
              <a:rPr lang="it-IT" altLang="it-IT" i="1" dirty="0">
                <a:solidFill>
                  <a:srgbClr val="0A0A0A"/>
                </a:solidFill>
              </a:rPr>
              <a:t>in principio</a:t>
            </a:r>
            <a:r>
              <a:rPr lang="it-IT" altLang="it-IT" dirty="0">
                <a:solidFill>
                  <a:srgbClr val="0A0A0A"/>
                </a:solidFill>
              </a:rPr>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descr="Papiro">
            <a:extLst>
              <a:ext uri="{FF2B5EF4-FFF2-40B4-BE49-F238E27FC236}">
                <a16:creationId xmlns:a16="http://schemas.microsoft.com/office/drawing/2014/main" id="{FB45442E-3F3F-445F-9B3F-EC0C9E2F48EC}"/>
              </a:ext>
            </a:extLst>
          </p:cNvPr>
          <p:cNvSpPr>
            <a:spLocks noGrp="1" noRot="1" noChangeArrowheads="1"/>
          </p:cNvSpPr>
          <p:nvPr>
            <p:ph idx="1"/>
          </p:nvPr>
        </p:nvSpPr>
        <p:spPr>
          <a:xfrm>
            <a:off x="695400" y="549275"/>
            <a:ext cx="10945216" cy="5576888"/>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sz="2800" b="1" dirty="0">
                <a:solidFill>
                  <a:srgbClr val="0A0A0A"/>
                </a:solidFill>
              </a:rPr>
              <a:t>V. 3:</a:t>
            </a:r>
            <a:r>
              <a:rPr lang="it-IT" sz="2800" dirty="0">
                <a:solidFill>
                  <a:srgbClr val="0A0A0A"/>
                </a:solidFill>
              </a:rPr>
              <a:t> </a:t>
            </a:r>
            <a:r>
              <a:rPr lang="it-IT" sz="2800" i="1" dirty="0">
                <a:solidFill>
                  <a:srgbClr val="0A0A0A"/>
                </a:solidFill>
              </a:rPr>
              <a:t>Allora si avvicinarono alcuni farisei per metterlo alla prova e gli chiesero: </a:t>
            </a:r>
          </a:p>
          <a:p>
            <a:pPr algn="ctr" eaLnBrk="1" fontAlgn="auto" hangingPunct="1">
              <a:lnSpc>
                <a:spcPct val="150000"/>
              </a:lnSpc>
              <a:spcAft>
                <a:spcPts val="0"/>
              </a:spcAft>
              <a:buNone/>
              <a:defRPr/>
            </a:pPr>
            <a:r>
              <a:rPr lang="it-IT" sz="2800" i="1" dirty="0">
                <a:solidFill>
                  <a:srgbClr val="0A0A0A"/>
                </a:solidFill>
              </a:rPr>
              <a:t>"È lecito ad un uomo ripudiare la propria moglie per qualsiasi motivo?"</a:t>
            </a:r>
            <a:endParaRPr lang="it-IT" sz="2800" dirty="0">
              <a:solidFill>
                <a:srgbClr val="0A0A0A"/>
              </a:solidFill>
            </a:endParaRPr>
          </a:p>
          <a:p>
            <a:pPr eaLnBrk="1" fontAlgn="auto" hangingPunct="1">
              <a:lnSpc>
                <a:spcPct val="150000"/>
              </a:lnSpc>
              <a:spcAft>
                <a:spcPts val="0"/>
              </a:spcAft>
              <a:buNone/>
              <a:defRPr/>
            </a:pPr>
            <a:r>
              <a:rPr lang="it-IT" sz="2800" dirty="0">
                <a:solidFill>
                  <a:srgbClr val="0A0A0A"/>
                </a:solidFill>
              </a:rPr>
              <a:t>I farisei vogliono sapere semplicemente le motivazioni che autorizzavano l’uomo a ripudiare la moglie, ma consideravano scontata la possibilità del divorzio. </a:t>
            </a:r>
          </a:p>
          <a:p>
            <a:pPr eaLnBrk="1" fontAlgn="auto" hangingPunct="1">
              <a:lnSpc>
                <a:spcPct val="150000"/>
              </a:lnSpc>
              <a:spcAft>
                <a:spcPts val="0"/>
              </a:spcAft>
              <a:buNone/>
              <a:defRPr/>
            </a:pPr>
            <a:r>
              <a:rPr lang="it-IT" sz="2800" dirty="0">
                <a:solidFill>
                  <a:srgbClr val="0A0A0A"/>
                </a:solidFill>
              </a:rPr>
              <a:t>Al tempo di Gesù c’erano in Israele due scuole e due insegnamenti su questo tema. </a:t>
            </a:r>
          </a:p>
          <a:p>
            <a:pPr eaLnBrk="1" fontAlgn="auto" hangingPunct="1">
              <a:spcAft>
                <a:spcPts val="0"/>
              </a:spcAft>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descr="Papiro">
            <a:extLst>
              <a:ext uri="{FF2B5EF4-FFF2-40B4-BE49-F238E27FC236}">
                <a16:creationId xmlns:a16="http://schemas.microsoft.com/office/drawing/2014/main" id="{6A26AFAB-288E-4896-9B7E-D4B669DCD928}"/>
              </a:ext>
            </a:extLst>
          </p:cNvPr>
          <p:cNvSpPr>
            <a:spLocks noGrp="1" noRot="1" noChangeArrowheads="1"/>
          </p:cNvSpPr>
          <p:nvPr>
            <p:ph idx="1"/>
          </p:nvPr>
        </p:nvSpPr>
        <p:spPr>
          <a:xfrm>
            <a:off x="695400" y="188914"/>
            <a:ext cx="10945216" cy="6408737"/>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endParaRPr lang="it-IT" altLang="it-IT" sz="800" dirty="0"/>
          </a:p>
          <a:p>
            <a:pPr eaLnBrk="1" hangingPunct="1">
              <a:lnSpc>
                <a:spcPct val="150000"/>
              </a:lnSpc>
              <a:buFont typeface="Arial" panose="020B0604020202020204" pitchFamily="34" charset="0"/>
              <a:buNone/>
            </a:pPr>
            <a:r>
              <a:rPr lang="it-IT" altLang="it-IT" sz="2400" dirty="0">
                <a:solidFill>
                  <a:srgbClr val="0A0A0A"/>
                </a:solidFill>
              </a:rPr>
              <a:t>La scuola di </a:t>
            </a:r>
            <a:r>
              <a:rPr lang="it-IT" altLang="it-IT" sz="2400" b="1" dirty="0" err="1">
                <a:solidFill>
                  <a:srgbClr val="0A0A0A"/>
                </a:solidFill>
              </a:rPr>
              <a:t>rabbì</a:t>
            </a:r>
            <a:r>
              <a:rPr lang="it-IT" altLang="it-IT" sz="2400" b="1" dirty="0">
                <a:solidFill>
                  <a:srgbClr val="0A0A0A"/>
                </a:solidFill>
              </a:rPr>
              <a:t> </a:t>
            </a:r>
            <a:r>
              <a:rPr lang="it-IT" altLang="it-IT" sz="2400" b="1" dirty="0" err="1">
                <a:solidFill>
                  <a:srgbClr val="0A0A0A"/>
                </a:solidFill>
              </a:rPr>
              <a:t>Shammai</a:t>
            </a:r>
            <a:r>
              <a:rPr lang="it-IT" altLang="it-IT" sz="2400" dirty="0">
                <a:solidFill>
                  <a:srgbClr val="0A0A0A"/>
                </a:solidFill>
              </a:rPr>
              <a:t> insegnava che il divorzio era permesso solo in caso di adulterio da parte della donna. </a:t>
            </a:r>
          </a:p>
          <a:p>
            <a:pPr eaLnBrk="1" hangingPunct="1">
              <a:lnSpc>
                <a:spcPct val="150000"/>
              </a:lnSpc>
              <a:buFont typeface="Arial" panose="020B0604020202020204" pitchFamily="34" charset="0"/>
              <a:buNone/>
            </a:pPr>
            <a:endParaRPr lang="it-IT" altLang="it-IT" sz="24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La scuola di </a:t>
            </a:r>
            <a:r>
              <a:rPr lang="it-IT" altLang="it-IT" sz="2400" b="1" dirty="0" err="1">
                <a:solidFill>
                  <a:srgbClr val="0A0A0A"/>
                </a:solidFill>
              </a:rPr>
              <a:t>rabbì</a:t>
            </a:r>
            <a:r>
              <a:rPr lang="it-IT" altLang="it-IT" sz="2400" b="1" dirty="0">
                <a:solidFill>
                  <a:srgbClr val="0A0A0A"/>
                </a:solidFill>
              </a:rPr>
              <a:t> </a:t>
            </a:r>
            <a:r>
              <a:rPr lang="it-IT" altLang="it-IT" sz="2400" b="1" dirty="0" err="1">
                <a:solidFill>
                  <a:srgbClr val="0A0A0A"/>
                </a:solidFill>
              </a:rPr>
              <a:t>Hillel</a:t>
            </a:r>
            <a:r>
              <a:rPr lang="it-IT" altLang="it-IT" sz="2400" dirty="0">
                <a:solidFill>
                  <a:srgbClr val="0A0A0A"/>
                </a:solidFill>
              </a:rPr>
              <a:t> ammetteva il divorzio per qualsiasi motivo. </a:t>
            </a:r>
          </a:p>
          <a:p>
            <a:pPr eaLnBrk="1" hangingPunct="1">
              <a:lnSpc>
                <a:spcPct val="150000"/>
              </a:lnSpc>
              <a:buFont typeface="Arial" panose="020B0604020202020204" pitchFamily="34" charset="0"/>
              <a:buNone/>
            </a:pPr>
            <a:endParaRPr lang="it-IT" altLang="it-IT" sz="800" dirty="0">
              <a:solidFill>
                <a:srgbClr val="0A0A0A"/>
              </a:solidFill>
            </a:endParaRPr>
          </a:p>
          <a:p>
            <a:pPr eaLnBrk="1" hangingPunct="1">
              <a:lnSpc>
                <a:spcPct val="150000"/>
              </a:lnSpc>
              <a:buFont typeface="Arial" panose="020B0604020202020204" pitchFamily="34" charset="0"/>
              <a:buNone/>
            </a:pPr>
            <a:r>
              <a:rPr lang="it-IT" altLang="it-IT" sz="2400" dirty="0">
                <a:solidFill>
                  <a:srgbClr val="0A0A0A"/>
                </a:solidFill>
              </a:rPr>
              <a:t>I farisei volevano che Gesù prendesse posizione fra queste due scuole e che dicesse i motivi validi per il divorzio. </a:t>
            </a:r>
          </a:p>
          <a:p>
            <a:pPr eaLnBrk="1" hangingPunct="1">
              <a:lnSpc>
                <a:spcPct val="150000"/>
              </a:lnSpc>
              <a:buFont typeface="Arial" panose="020B0604020202020204" pitchFamily="34" charset="0"/>
              <a:buNone/>
            </a:pPr>
            <a:r>
              <a:rPr lang="it-IT" altLang="it-IT" sz="2400" dirty="0">
                <a:solidFill>
                  <a:srgbClr val="0A0A0A"/>
                </a:solidFill>
              </a:rPr>
              <a:t>Mai più si aspettavano la risposta che avrebbe stroncato per sempre scuole e pareri, riportando il matrimonio alla sua piena integrità ed indissolubilità come era stato voluto da Dio fin dal principio.</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descr="Papiro">
            <a:extLst>
              <a:ext uri="{FF2B5EF4-FFF2-40B4-BE49-F238E27FC236}">
                <a16:creationId xmlns:a16="http://schemas.microsoft.com/office/drawing/2014/main" id="{544B4243-E366-4E82-A0F3-87F9D90E23D0}"/>
              </a:ext>
            </a:extLst>
          </p:cNvPr>
          <p:cNvSpPr>
            <a:spLocks noGrp="1" noRot="1" noChangeArrowheads="1"/>
          </p:cNvSpPr>
          <p:nvPr>
            <p:ph idx="1"/>
          </p:nvPr>
        </p:nvSpPr>
        <p:spPr>
          <a:xfrm>
            <a:off x="839416" y="765175"/>
            <a:ext cx="10657184" cy="5360988"/>
          </a:xfrm>
          <a:solidFill>
            <a:srgbClr val="FFFFCC"/>
          </a:solidFill>
          <a:ln w="57150">
            <a:solidFill>
              <a:srgbClr val="0A0A0A"/>
            </a:solidFill>
          </a:ln>
        </p:spPr>
        <p:txBody>
          <a:bodyPr rtlCol="0">
            <a:normAutofit/>
          </a:bodyPr>
          <a:lstStyle/>
          <a:p>
            <a:pPr eaLnBrk="1" fontAlgn="auto" hangingPunct="1">
              <a:lnSpc>
                <a:spcPct val="150000"/>
              </a:lnSpc>
              <a:spcAft>
                <a:spcPts val="0"/>
              </a:spcAft>
              <a:buNone/>
              <a:defRPr/>
            </a:pPr>
            <a:r>
              <a:rPr lang="it-IT" sz="2400" b="1" dirty="0">
                <a:solidFill>
                  <a:srgbClr val="0A0A0A"/>
                </a:solidFill>
              </a:rPr>
              <a:t>VV. 4-6</a:t>
            </a:r>
            <a:r>
              <a:rPr lang="it-IT" sz="2400" dirty="0">
                <a:solidFill>
                  <a:srgbClr val="0A0A0A"/>
                </a:solidFill>
              </a:rPr>
              <a:t>: </a:t>
            </a:r>
            <a:r>
              <a:rPr lang="it-IT" sz="2400" i="1" dirty="0">
                <a:solidFill>
                  <a:srgbClr val="0A0A0A"/>
                </a:solidFill>
              </a:rPr>
              <a:t>Ed egli rispose: </a:t>
            </a:r>
          </a:p>
          <a:p>
            <a:pPr eaLnBrk="1" fontAlgn="auto" hangingPunct="1">
              <a:lnSpc>
                <a:spcPct val="150000"/>
              </a:lnSpc>
              <a:spcAft>
                <a:spcPts val="0"/>
              </a:spcAft>
              <a:defRPr/>
            </a:pPr>
            <a:r>
              <a:rPr lang="it-IT" sz="2400" i="1" dirty="0">
                <a:solidFill>
                  <a:srgbClr val="0A0A0A"/>
                </a:solidFill>
              </a:rPr>
              <a:t>"Non avete letto che il Creatore da principio li creò maschio e femmina e disse: Per questo l’uomo lascerà suo padre e sua madre e si unirà a sua moglie e i due saranno una carne sola? </a:t>
            </a:r>
          </a:p>
          <a:p>
            <a:pPr eaLnBrk="1" fontAlgn="auto" hangingPunct="1">
              <a:lnSpc>
                <a:spcPct val="150000"/>
              </a:lnSpc>
              <a:spcAft>
                <a:spcPts val="0"/>
              </a:spcAft>
              <a:buNone/>
              <a:defRPr/>
            </a:pPr>
            <a:r>
              <a:rPr lang="it-IT" sz="2400" i="1" dirty="0">
                <a:solidFill>
                  <a:srgbClr val="0A0A0A"/>
                </a:solidFill>
              </a:rPr>
              <a:t>      Così che non sono più due, ma una carne sola.</a:t>
            </a:r>
          </a:p>
          <a:p>
            <a:pPr eaLnBrk="1" fontAlgn="auto" hangingPunct="1">
              <a:lnSpc>
                <a:spcPct val="150000"/>
              </a:lnSpc>
              <a:spcAft>
                <a:spcPts val="0"/>
              </a:spcAft>
              <a:buNone/>
              <a:defRPr/>
            </a:pPr>
            <a:r>
              <a:rPr lang="it-IT" sz="2400" i="1" dirty="0">
                <a:solidFill>
                  <a:srgbClr val="0A0A0A"/>
                </a:solidFill>
              </a:rPr>
              <a:t>      Quello dunque che Dio ha congiunto, l’uomo non lo separi".</a:t>
            </a:r>
            <a:endParaRPr lang="it-IT" sz="2400" dirty="0">
              <a:solidFill>
                <a:srgbClr val="0A0A0A"/>
              </a:solidFill>
            </a:endParaRPr>
          </a:p>
          <a:p>
            <a:pPr eaLnBrk="1" fontAlgn="auto" hangingPunct="1">
              <a:lnSpc>
                <a:spcPct val="150000"/>
              </a:lnSpc>
              <a:spcAft>
                <a:spcPts val="0"/>
              </a:spcAft>
              <a:buNone/>
              <a:defRPr/>
            </a:pPr>
            <a:r>
              <a:rPr lang="it-IT" sz="2400" dirty="0">
                <a:solidFill>
                  <a:srgbClr val="0A0A0A"/>
                </a:solidFill>
              </a:rPr>
              <a:t>Gesù, mettendo da parte mentalità, usanze e leggi umane, fa riferimento direttamente al progetto originale di Dio sulla coppia.</a:t>
            </a:r>
          </a:p>
          <a:p>
            <a:pPr eaLnBrk="1" fontAlgn="auto" hangingPunct="1">
              <a:lnSpc>
                <a:spcPct val="80000"/>
              </a:lnSpc>
              <a:spcAft>
                <a:spcPts val="0"/>
              </a:spcAft>
              <a:defRPr/>
            </a:pPr>
            <a:endParaRPr lang="it-IT" sz="1400" dirty="0">
              <a:solidFill>
                <a:srgbClr val="0A0A0A"/>
              </a:solidFill>
              <a:effectLst>
                <a:outerShdw blurRad="38100" dist="38100" dir="2700000" algn="tl">
                  <a:srgbClr val="FFFFFF"/>
                </a:outerShdw>
              </a:effectLs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descr="Papiro">
            <a:extLst>
              <a:ext uri="{FF2B5EF4-FFF2-40B4-BE49-F238E27FC236}">
                <a16:creationId xmlns:a16="http://schemas.microsoft.com/office/drawing/2014/main" id="{DF124CEF-A0D3-4522-8D9D-E0028774F8A0}"/>
              </a:ext>
            </a:extLst>
          </p:cNvPr>
          <p:cNvSpPr>
            <a:spLocks noGrp="1" noRot="1" noChangeArrowheads="1"/>
          </p:cNvSpPr>
          <p:nvPr>
            <p:ph idx="1"/>
          </p:nvPr>
        </p:nvSpPr>
        <p:spPr>
          <a:xfrm>
            <a:off x="623392" y="260351"/>
            <a:ext cx="11089232" cy="6264275"/>
          </a:xfrm>
          <a:solidFill>
            <a:srgbClr val="FFFFCC"/>
          </a:solidFill>
          <a:ln w="57150">
            <a:solidFill>
              <a:srgbClr val="0A0A0A"/>
            </a:solidFill>
            <a:miter lim="800000"/>
            <a:headEnd/>
            <a:tailEnd/>
          </a:ln>
        </p:spPr>
        <p:txBody>
          <a:bodyPr/>
          <a:lstStyle/>
          <a:p>
            <a:pPr eaLnBrk="1" hangingPunct="1">
              <a:lnSpc>
                <a:spcPct val="150000"/>
              </a:lnSpc>
            </a:pPr>
            <a:r>
              <a:rPr lang="it-IT" altLang="it-IT" sz="2200" dirty="0">
                <a:solidFill>
                  <a:srgbClr val="0A0A0A"/>
                </a:solidFill>
              </a:rPr>
              <a:t>L’uomo e la donna sono uniti da Dio che ha messo in loro l’attrazione dell’amore. Bisogna riconoscere e rispettare fino in fondo questo mistero in tutte le sue implicanze e in tutto il suo dinamismo.</a:t>
            </a:r>
          </a:p>
          <a:p>
            <a:pPr eaLnBrk="1" hangingPunct="1">
              <a:lnSpc>
                <a:spcPct val="150000"/>
              </a:lnSpc>
            </a:pPr>
            <a:r>
              <a:rPr lang="it-IT" altLang="it-IT" sz="2200" dirty="0">
                <a:solidFill>
                  <a:srgbClr val="0A0A0A"/>
                </a:solidFill>
              </a:rPr>
              <a:t>Il termine </a:t>
            </a:r>
            <a:r>
              <a:rPr lang="it-IT" altLang="it-IT" sz="2200" i="1" dirty="0">
                <a:solidFill>
                  <a:srgbClr val="0A0A0A"/>
                </a:solidFill>
              </a:rPr>
              <a:t>carne</a:t>
            </a:r>
            <a:r>
              <a:rPr lang="it-IT" altLang="it-IT" sz="2200" dirty="0">
                <a:solidFill>
                  <a:srgbClr val="0A0A0A"/>
                </a:solidFill>
              </a:rPr>
              <a:t> per gli ebrei indica la persona umana nella sua totalità. Nel matrimonio l’uomo e la donna diventano una sola carne, cioè un’unità, una persona sola. E la persona non può essere divisa. Per Gesù questa parola di Dio ha valore sempre per tutte le coppie. Egli si confronta con la parola di Dio e non con le usanze e le culture. </a:t>
            </a:r>
          </a:p>
          <a:p>
            <a:pPr eaLnBrk="1" hangingPunct="1">
              <a:lnSpc>
                <a:spcPct val="150000"/>
              </a:lnSpc>
              <a:buFont typeface="Arial" panose="020B0604020202020204" pitchFamily="34" charset="0"/>
              <a:buNone/>
            </a:pPr>
            <a:r>
              <a:rPr lang="it-IT" altLang="it-IT" sz="2200" dirty="0">
                <a:solidFill>
                  <a:srgbClr val="0A0A0A"/>
                </a:solidFill>
              </a:rPr>
              <a:t>Gesù va oltre ogni questione giuridica umana. </a:t>
            </a:r>
          </a:p>
          <a:p>
            <a:pPr eaLnBrk="1" hangingPunct="1">
              <a:lnSpc>
                <a:spcPct val="150000"/>
              </a:lnSpc>
              <a:buFont typeface="Arial" panose="020B0604020202020204" pitchFamily="34" charset="0"/>
              <a:buNone/>
            </a:pPr>
            <a:r>
              <a:rPr lang="it-IT" altLang="it-IT" sz="2200" dirty="0">
                <a:solidFill>
                  <a:srgbClr val="0A0A0A"/>
                </a:solidFill>
              </a:rPr>
              <a:t>Forse ci vorranno delle prescrizioni, ci vorrà un diritto matrimoniale, ma tutte queste cose saranno radicalmente insufficienti a contenere e a evidenziare il mistero della coppia.</a:t>
            </a:r>
            <a:r>
              <a:rPr lang="it-IT" altLang="it-IT" sz="2200" dirty="0"/>
              <a:t> </a:t>
            </a:r>
          </a:p>
          <a:p>
            <a:pPr eaLnBrk="1" hangingPunct="1">
              <a:lnSpc>
                <a:spcPct val="80000"/>
              </a:lnSpc>
              <a:buFont typeface="Arial" panose="020B0604020202020204" pitchFamily="34" charset="0"/>
              <a:buNone/>
            </a:pPr>
            <a:endParaRPr lang="it-IT" altLang="it-IT"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07368" y="404664"/>
            <a:ext cx="11089232" cy="2164695"/>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sono aumentate le convivenze?</a:t>
            </a:r>
          </a:p>
          <a:p>
            <a:pPr lvl="1">
              <a:lnSpc>
                <a:spcPct val="150000"/>
              </a:lnSpc>
            </a:pPr>
            <a:r>
              <a:rPr lang="it-IT" sz="2400" dirty="0">
                <a:solidFill>
                  <a:srgbClr val="050505"/>
                </a:solidFill>
                <a:latin typeface="Arial" panose="020B0604020202020204" pitchFamily="34" charset="0"/>
                <a:cs typeface="Arial" panose="020B0604020202020204" pitchFamily="34" charset="0"/>
              </a:rPr>
              <a:t>Perché parecchi preferiscono le convivenze al posto del matrimonio civile?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07368" y="2890605"/>
            <a:ext cx="11089232" cy="1287532"/>
          </a:xfrm>
          <a:prstGeom prst="rect">
            <a:avLst/>
          </a:prstGeom>
          <a:solidFill>
            <a:schemeClr val="bg1"/>
          </a:solidFill>
        </p:spPr>
        <p:txBody>
          <a:bodyPr wrap="square">
            <a:spAutoFit/>
          </a:bodyPr>
          <a:lstStyle/>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vero che fa paura impegnarsi per tutta la vita?</a:t>
            </a:r>
            <a:endParaRPr lang="it-IT" sz="3200" dirty="0">
              <a:solidFill>
                <a:srgbClr val="050505"/>
              </a:solidFill>
              <a:latin typeface="Arial" panose="020B0604020202020204" pitchFamily="34" charset="0"/>
              <a:cs typeface="Arial" panose="020B0604020202020204" pitchFamily="34" charset="0"/>
            </a:endParaRP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97D26DFE-6C74-4EE3-A770-45BEB608138D}"/>
              </a:ext>
            </a:extLst>
          </p:cNvPr>
          <p:cNvSpPr/>
          <p:nvPr/>
        </p:nvSpPr>
        <p:spPr>
          <a:xfrm>
            <a:off x="407368" y="4509120"/>
            <a:ext cx="11089232" cy="2100832"/>
          </a:xfrm>
          <a:prstGeom prst="rect">
            <a:avLst/>
          </a:prstGeom>
          <a:solidFill>
            <a:schemeClr val="bg1"/>
          </a:solidFill>
        </p:spPr>
        <p:txBody>
          <a:bodyPr wrap="square">
            <a:spAutoFit/>
          </a:bodyPr>
          <a:lstStyle/>
          <a:p>
            <a:pPr lvl="1" algn="ctr">
              <a:lnSpc>
                <a:spcPct val="150000"/>
              </a:lnSpc>
            </a:pPr>
            <a:r>
              <a:rPr lang="it-IT" sz="2400" dirty="0">
                <a:solidFill>
                  <a:srgbClr val="050505"/>
                </a:solidFill>
                <a:latin typeface="Arial" panose="020B0604020202020204" pitchFamily="34" charset="0"/>
                <a:cs typeface="Arial" panose="020B0604020202020204" pitchFamily="34" charset="0"/>
              </a:rPr>
              <a:t>IL MATRIMONIO CIVILE STABILISCE DIRITTI E DOVERI</a:t>
            </a: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l’aumento delle convivenze è una pretesa di diritti piuttosto che di doveri (gli impegni)?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8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descr="Papiro">
            <a:extLst>
              <a:ext uri="{FF2B5EF4-FFF2-40B4-BE49-F238E27FC236}">
                <a16:creationId xmlns:a16="http://schemas.microsoft.com/office/drawing/2014/main" id="{EE74D4C6-BFC7-4820-B264-2A5F5C31E748}"/>
              </a:ext>
            </a:extLst>
          </p:cNvPr>
          <p:cNvSpPr>
            <a:spLocks noGrp="1" noRot="1" noChangeArrowheads="1"/>
          </p:cNvSpPr>
          <p:nvPr>
            <p:ph idx="1"/>
          </p:nvPr>
        </p:nvSpPr>
        <p:spPr>
          <a:xfrm>
            <a:off x="443372" y="369094"/>
            <a:ext cx="11305256" cy="6119812"/>
          </a:xfrm>
          <a:solidFill>
            <a:srgbClr val="FFFFCC"/>
          </a:solidFill>
          <a:ln w="57150">
            <a:solidFill>
              <a:srgbClr val="0A0A0A"/>
            </a:solidFill>
          </a:ln>
        </p:spPr>
        <p:txBody>
          <a:bodyPr rtlCol="0">
            <a:normAutofit/>
          </a:bodyPr>
          <a:lstStyle/>
          <a:p>
            <a:pPr eaLnBrk="1" fontAlgn="auto" hangingPunct="1">
              <a:lnSpc>
                <a:spcPct val="120000"/>
              </a:lnSpc>
              <a:spcAft>
                <a:spcPts val="0"/>
              </a:spcAft>
              <a:buNone/>
              <a:defRPr/>
            </a:pPr>
            <a:r>
              <a:rPr lang="it-IT" sz="2400" b="1" dirty="0">
                <a:solidFill>
                  <a:srgbClr val="0A0A0A"/>
                </a:solidFill>
              </a:rPr>
              <a:t>VV. 7-8:</a:t>
            </a:r>
            <a:r>
              <a:rPr lang="it-IT" sz="2400" dirty="0">
                <a:solidFill>
                  <a:srgbClr val="0A0A0A"/>
                </a:solidFill>
              </a:rPr>
              <a:t> </a:t>
            </a:r>
            <a:r>
              <a:rPr lang="it-IT" sz="2400" i="1" dirty="0">
                <a:solidFill>
                  <a:srgbClr val="0A0A0A"/>
                </a:solidFill>
              </a:rPr>
              <a:t>Gli obiettarono: </a:t>
            </a:r>
          </a:p>
          <a:p>
            <a:pPr eaLnBrk="1" fontAlgn="auto" hangingPunct="1">
              <a:lnSpc>
                <a:spcPct val="120000"/>
              </a:lnSpc>
              <a:spcAft>
                <a:spcPts val="0"/>
              </a:spcAft>
              <a:buNone/>
              <a:defRPr/>
            </a:pPr>
            <a:r>
              <a:rPr lang="it-IT" sz="2400" i="1" dirty="0">
                <a:solidFill>
                  <a:srgbClr val="0A0A0A"/>
                </a:solidFill>
              </a:rPr>
              <a:t>     "Perché allora Mosè ha ordinato di darle l’atto di ripudio e di mandarla via?". </a:t>
            </a:r>
          </a:p>
          <a:p>
            <a:pPr eaLnBrk="1" fontAlgn="auto" hangingPunct="1">
              <a:lnSpc>
                <a:spcPct val="120000"/>
              </a:lnSpc>
              <a:spcAft>
                <a:spcPts val="0"/>
              </a:spcAft>
              <a:buNone/>
              <a:defRPr/>
            </a:pPr>
            <a:r>
              <a:rPr lang="it-IT" sz="2400" i="1" dirty="0">
                <a:solidFill>
                  <a:srgbClr val="0A0A0A"/>
                </a:solidFill>
              </a:rPr>
              <a:t>Rispose loro Gesù: </a:t>
            </a:r>
          </a:p>
          <a:p>
            <a:pPr eaLnBrk="1" fontAlgn="auto" hangingPunct="1">
              <a:lnSpc>
                <a:spcPct val="120000"/>
              </a:lnSpc>
              <a:spcAft>
                <a:spcPts val="0"/>
              </a:spcAft>
              <a:buNone/>
              <a:defRPr/>
            </a:pPr>
            <a:r>
              <a:rPr lang="it-IT" sz="2400" i="1" dirty="0">
                <a:solidFill>
                  <a:srgbClr val="0A0A0A"/>
                </a:solidFill>
              </a:rPr>
              <a:t>     "Per la durezza del vostro cuore Mosè ha permesso di ripudiare le vostre mogli, ma da principio non fu così".</a:t>
            </a:r>
            <a:endParaRPr lang="it-IT" sz="2400" dirty="0">
              <a:solidFill>
                <a:srgbClr val="0A0A0A"/>
              </a:solidFill>
            </a:endParaRPr>
          </a:p>
          <a:p>
            <a:pPr eaLnBrk="1" fontAlgn="auto" hangingPunct="1">
              <a:lnSpc>
                <a:spcPct val="120000"/>
              </a:lnSpc>
              <a:spcAft>
                <a:spcPts val="0"/>
              </a:spcAft>
              <a:buNone/>
              <a:defRPr/>
            </a:pPr>
            <a:r>
              <a:rPr lang="it-IT" sz="2400" dirty="0">
                <a:solidFill>
                  <a:srgbClr val="0A0A0A"/>
                </a:solidFill>
              </a:rPr>
              <a:t>La legge ha messo in evidenza che il cuore dell’uomo è malato e quindi incapace da solo di vivere il progetto di Dio. </a:t>
            </a:r>
          </a:p>
          <a:p>
            <a:pPr eaLnBrk="1" fontAlgn="auto" hangingPunct="1">
              <a:lnSpc>
                <a:spcPct val="120000"/>
              </a:lnSpc>
              <a:spcAft>
                <a:spcPts val="0"/>
              </a:spcAft>
              <a:buNone/>
              <a:defRPr/>
            </a:pPr>
            <a:r>
              <a:rPr lang="it-IT" sz="2400" dirty="0">
                <a:solidFill>
                  <a:srgbClr val="0A0A0A"/>
                </a:solidFill>
              </a:rPr>
              <a:t>Il vero problema è il cuore dell’uomo. Ci vuole un cuore nuovo, capace di compiere la volontà di Dio, di vivere integralmente il grande mistero della coppia</a:t>
            </a:r>
            <a:r>
              <a:rPr lang="it-IT" sz="2000" dirty="0">
                <a:solidFill>
                  <a:srgbClr val="0A0A0A"/>
                </a:solidFill>
              </a:rPr>
              <a:t>. </a:t>
            </a:r>
          </a:p>
          <a:p>
            <a:pPr eaLnBrk="1" fontAlgn="auto" hangingPunct="1">
              <a:lnSpc>
                <a:spcPct val="80000"/>
              </a:lnSpc>
              <a:spcAft>
                <a:spcPts val="0"/>
              </a:spcAft>
              <a:defRPr/>
            </a:pPr>
            <a:endParaRPr lang="it-IT" sz="2000" dirty="0">
              <a:solidFill>
                <a:srgbClr val="0A0A0A"/>
              </a:solidFill>
              <a:effectLst>
                <a:outerShdw blurRad="38100" dist="38100" dir="2700000" algn="tl">
                  <a:srgbClr val="FFFFFF"/>
                </a:outerShdw>
              </a:effectLst>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Papiro">
            <a:extLst>
              <a:ext uri="{FF2B5EF4-FFF2-40B4-BE49-F238E27FC236}">
                <a16:creationId xmlns:a16="http://schemas.microsoft.com/office/drawing/2014/main" id="{BFF79C65-E3A7-4D94-BC3E-6559A921EDB8}"/>
              </a:ext>
            </a:extLst>
          </p:cNvPr>
          <p:cNvSpPr>
            <a:spLocks noGrp="1" noRot="1" noChangeArrowheads="1"/>
          </p:cNvSpPr>
          <p:nvPr>
            <p:ph idx="1"/>
          </p:nvPr>
        </p:nvSpPr>
        <p:spPr>
          <a:xfrm>
            <a:off x="695400" y="474663"/>
            <a:ext cx="11305256" cy="6049962"/>
          </a:xfrm>
          <a:solidFill>
            <a:srgbClr val="FFFFCC"/>
          </a:solidFill>
          <a:ln w="57150">
            <a:solidFill>
              <a:srgbClr val="0A0A0A"/>
            </a:solidFill>
            <a:miter lim="800000"/>
            <a:headEnd/>
            <a:tailEnd/>
          </a:ln>
        </p:spPr>
        <p:txBody>
          <a:bodyPr/>
          <a:lstStyle/>
          <a:p>
            <a:pPr eaLnBrk="1" hangingPunct="1"/>
            <a:r>
              <a:rPr lang="it-IT" altLang="it-IT" sz="2400" dirty="0">
                <a:solidFill>
                  <a:srgbClr val="0A0A0A"/>
                </a:solidFill>
              </a:rPr>
              <a:t>Ci vuole la grazia di Dio, lo Spirito Santo che dà all’uomo il cuore nuovo, capace di amare come Dio ama.</a:t>
            </a:r>
          </a:p>
          <a:p>
            <a:pPr eaLnBrk="1" hangingPunct="1"/>
            <a:r>
              <a:rPr lang="it-IT" altLang="it-IT" sz="2400" dirty="0">
                <a:solidFill>
                  <a:srgbClr val="0A0A0A"/>
                </a:solidFill>
              </a:rPr>
              <a:t>V. 9:</a:t>
            </a:r>
            <a:r>
              <a:rPr lang="it-IT" altLang="it-IT" sz="2400" i="1" dirty="0">
                <a:solidFill>
                  <a:srgbClr val="0A0A0A"/>
                </a:solidFill>
              </a:rPr>
              <a:t> Perciò io vi dico: </a:t>
            </a:r>
          </a:p>
          <a:p>
            <a:pPr eaLnBrk="1" hangingPunct="1">
              <a:buFont typeface="Arial" panose="020B0604020202020204" pitchFamily="34" charset="0"/>
              <a:buNone/>
            </a:pPr>
            <a:r>
              <a:rPr lang="it-IT" altLang="it-IT" sz="2400" i="1" dirty="0">
                <a:solidFill>
                  <a:srgbClr val="0A0A0A"/>
                </a:solidFill>
              </a:rPr>
              <a:t>Chiunque ripudia la propria moglie, se non in caso di concubinato, e ne sposa un’altra, commette adulterio</a:t>
            </a:r>
            <a:endParaRPr lang="it-IT" altLang="it-IT" sz="2400" dirty="0">
              <a:solidFill>
                <a:srgbClr val="0A0A0A"/>
              </a:solidFill>
            </a:endParaRPr>
          </a:p>
          <a:p>
            <a:pPr eaLnBrk="1" hangingPunct="1">
              <a:buFont typeface="Arial" panose="020B0604020202020204" pitchFamily="34" charset="0"/>
              <a:buNone/>
            </a:pPr>
            <a:r>
              <a:rPr lang="it-IT" altLang="it-IT" sz="2400" dirty="0">
                <a:solidFill>
                  <a:srgbClr val="0A0A0A"/>
                </a:solidFill>
              </a:rPr>
              <a:t>Gesù interviene con l’autorità di chi è padrone della legge e propone un ideale assoluto, radicale, incondizionato.     V. 10: </a:t>
            </a:r>
            <a:r>
              <a:rPr lang="it-IT" altLang="it-IT" sz="2400" i="1" dirty="0">
                <a:solidFill>
                  <a:srgbClr val="0A0A0A"/>
                </a:solidFill>
              </a:rPr>
              <a:t>Gli dissero i discepoli: </a:t>
            </a:r>
          </a:p>
          <a:p>
            <a:pPr eaLnBrk="1" hangingPunct="1">
              <a:buFont typeface="Arial" panose="020B0604020202020204" pitchFamily="34" charset="0"/>
              <a:buNone/>
            </a:pPr>
            <a:r>
              <a:rPr lang="it-IT" altLang="it-IT" sz="2400" i="1" dirty="0">
                <a:solidFill>
                  <a:srgbClr val="0A0A0A"/>
                </a:solidFill>
              </a:rPr>
              <a:t>"Se questa è la condizione dell’uomo rispetto alla donna, non conviene sposarsi".</a:t>
            </a:r>
            <a:endParaRPr lang="it-IT" altLang="it-IT" sz="2400" dirty="0">
              <a:solidFill>
                <a:srgbClr val="0A0A0A"/>
              </a:solidFill>
            </a:endParaRPr>
          </a:p>
          <a:p>
            <a:pPr eaLnBrk="1" hangingPunct="1"/>
            <a:r>
              <a:rPr lang="it-IT" altLang="it-IT" sz="2400" dirty="0">
                <a:solidFill>
                  <a:srgbClr val="0A0A0A"/>
                </a:solidFill>
              </a:rPr>
              <a:t>I discepoli reagiscono e...proclamano lo sciopero generale.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descr="Papiro">
            <a:extLst>
              <a:ext uri="{FF2B5EF4-FFF2-40B4-BE49-F238E27FC236}">
                <a16:creationId xmlns:a16="http://schemas.microsoft.com/office/drawing/2014/main" id="{6D2029EA-160C-452A-8CAA-07A8D595BE1A}"/>
              </a:ext>
            </a:extLst>
          </p:cNvPr>
          <p:cNvSpPr>
            <a:spLocks noGrp="1" noRot="1" noChangeArrowheads="1"/>
          </p:cNvSpPr>
          <p:nvPr>
            <p:ph idx="1"/>
          </p:nvPr>
        </p:nvSpPr>
        <p:spPr>
          <a:xfrm>
            <a:off x="479376" y="476250"/>
            <a:ext cx="11017224" cy="5976938"/>
          </a:xfrm>
          <a:solidFill>
            <a:srgbClr val="FFFFCC"/>
          </a:solidFill>
          <a:ln w="57150">
            <a:solidFill>
              <a:srgbClr val="0A0A0A"/>
            </a:solidFill>
            <a:miter lim="800000"/>
            <a:headEnd/>
            <a:tailEnd/>
          </a:ln>
        </p:spPr>
        <p:txBody>
          <a:bodyPr/>
          <a:lstStyle/>
          <a:p>
            <a:pPr eaLnBrk="1" hangingPunct="1">
              <a:lnSpc>
                <a:spcPct val="150000"/>
              </a:lnSpc>
            </a:pPr>
            <a:r>
              <a:rPr lang="it-IT" altLang="it-IT" sz="2800">
                <a:solidFill>
                  <a:srgbClr val="0A0A0A"/>
                </a:solidFill>
              </a:rPr>
              <a:t>A queste condizioni non si sposerà più nessuno! Effettivamente questo obbligo è troppo pesante e intollerabile per l’uomo egoista, per colui che non è stato liberato da se stesso per mezzo della grazia di Cristo. Ma ora la grazia c’è, il cuore nuovo è offerto a tutti: quindi la fedeltà totale dell’uomo e della donna è possibile, anzi, è obbligatoria.</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descr="Papiro">
            <a:extLst>
              <a:ext uri="{FF2B5EF4-FFF2-40B4-BE49-F238E27FC236}">
                <a16:creationId xmlns:a16="http://schemas.microsoft.com/office/drawing/2014/main" id="{C78189DB-5C19-41DA-90B0-BB7BFD6332B5}"/>
              </a:ext>
            </a:extLst>
          </p:cNvPr>
          <p:cNvSpPr>
            <a:spLocks noGrp="1" noRot="1" noChangeArrowheads="1"/>
          </p:cNvSpPr>
          <p:nvPr>
            <p:ph idx="1"/>
          </p:nvPr>
        </p:nvSpPr>
        <p:spPr>
          <a:xfrm>
            <a:off x="1055440" y="549275"/>
            <a:ext cx="10297144" cy="5576888"/>
          </a:xfrm>
          <a:solidFill>
            <a:srgbClr val="FFFFCC"/>
          </a:solidFill>
          <a:ln w="57150">
            <a:solidFill>
              <a:srgbClr val="0A0A0A"/>
            </a:solidFill>
            <a:miter lim="800000"/>
            <a:headEnd/>
            <a:tailEnd/>
          </a:ln>
        </p:spPr>
        <p:txBody>
          <a:bodyPr/>
          <a:lstStyle/>
          <a:p>
            <a:pPr eaLnBrk="1" hangingPunct="1">
              <a:lnSpc>
                <a:spcPct val="150000"/>
              </a:lnSpc>
            </a:pPr>
            <a:r>
              <a:rPr lang="it-IT" altLang="it-IT" b="1" dirty="0">
                <a:solidFill>
                  <a:srgbClr val="0A0A0A"/>
                </a:solidFill>
              </a:rPr>
              <a:t>V. 11:</a:t>
            </a:r>
            <a:r>
              <a:rPr lang="it-IT" altLang="it-IT" dirty="0">
                <a:solidFill>
                  <a:srgbClr val="0A0A0A"/>
                </a:solidFill>
              </a:rPr>
              <a:t> </a:t>
            </a:r>
            <a:r>
              <a:rPr lang="it-IT" altLang="it-IT" i="1" dirty="0">
                <a:solidFill>
                  <a:srgbClr val="0A0A0A"/>
                </a:solidFill>
              </a:rPr>
              <a:t>Egli rispose loro:</a:t>
            </a:r>
          </a:p>
          <a:p>
            <a:pPr eaLnBrk="1" hangingPunct="1">
              <a:lnSpc>
                <a:spcPct val="150000"/>
              </a:lnSpc>
              <a:buFont typeface="Arial" panose="020B0604020202020204" pitchFamily="34" charset="0"/>
              <a:buNone/>
            </a:pPr>
            <a:r>
              <a:rPr lang="it-IT" altLang="it-IT" i="1" dirty="0">
                <a:solidFill>
                  <a:srgbClr val="0A0A0A"/>
                </a:solidFill>
              </a:rPr>
              <a:t> "Non tutti possono capirlo, ma coloro ai quali è stato concesso"</a:t>
            </a:r>
            <a:r>
              <a:rPr lang="it-IT" altLang="it-IT" dirty="0">
                <a:solidFill>
                  <a:srgbClr val="0A0A0A"/>
                </a:solidFill>
              </a:rPr>
              <a:t>. </a:t>
            </a:r>
          </a:p>
          <a:p>
            <a:pPr eaLnBrk="1" hangingPunct="1">
              <a:lnSpc>
                <a:spcPct val="150000"/>
              </a:lnSpc>
              <a:buFont typeface="Arial" panose="020B0604020202020204" pitchFamily="34" charset="0"/>
              <a:buNone/>
            </a:pPr>
            <a:r>
              <a:rPr lang="it-IT" altLang="it-IT" dirty="0">
                <a:solidFill>
                  <a:srgbClr val="0A0A0A"/>
                </a:solidFill>
              </a:rPr>
              <a:t>Bisogna capire che chi accoglie pienamente il Cristo e vive la novità del Regno riceve la grazia di vivere nella fedeltà totale. Vivere nella fedeltà per tutta la vita è un dono:</a:t>
            </a:r>
            <a:r>
              <a:rPr lang="it-IT" altLang="it-IT" i="1" dirty="0">
                <a:solidFill>
                  <a:srgbClr val="0A0A0A"/>
                </a:solidFill>
              </a:rPr>
              <a:t> "Ciò che è impossibile agli uomini è possibile a Dio"</a:t>
            </a:r>
            <a:r>
              <a:rPr lang="it-IT" altLang="it-IT" dirty="0">
                <a:solidFill>
                  <a:srgbClr val="0A0A0A"/>
                </a:solidFill>
              </a:rPr>
              <a:t> (Mt 19,26).</a:t>
            </a:r>
            <a:r>
              <a:rPr lang="it-IT" altLang="it-IT" dirty="0"/>
              <a:t> </a:t>
            </a:r>
            <a:endParaRPr lang="it-IT" altLang="it-IT" sz="2800" dirty="0"/>
          </a:p>
          <a:p>
            <a:pPr eaLnBrk="1" hangingPunct="1"/>
            <a:endParaRPr lang="it-IT" altLang="it-IT"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Papiro">
            <a:extLst>
              <a:ext uri="{FF2B5EF4-FFF2-40B4-BE49-F238E27FC236}">
                <a16:creationId xmlns:a16="http://schemas.microsoft.com/office/drawing/2014/main" id="{5C98E4C7-20E7-424C-A749-1C4FEC8A3EF8}"/>
              </a:ext>
            </a:extLst>
          </p:cNvPr>
          <p:cNvSpPr>
            <a:spLocks noGrp="1" noRot="1" noChangeArrowheads="1"/>
          </p:cNvSpPr>
          <p:nvPr>
            <p:ph idx="1"/>
          </p:nvPr>
        </p:nvSpPr>
        <p:spPr>
          <a:xfrm>
            <a:off x="767408" y="476251"/>
            <a:ext cx="10585176" cy="5649913"/>
          </a:xfrm>
          <a:solidFill>
            <a:srgbClr val="FFFFCC"/>
          </a:solidFill>
          <a:ln w="57150">
            <a:solidFill>
              <a:srgbClr val="0A0A0A"/>
            </a:solidFill>
          </a:ln>
        </p:spPr>
        <p:txBody>
          <a:bodyPr rtlCol="0">
            <a:normAutofit fontScale="92500"/>
          </a:bodyPr>
          <a:lstStyle/>
          <a:p>
            <a:pPr eaLnBrk="1" fontAlgn="auto" hangingPunct="1">
              <a:lnSpc>
                <a:spcPct val="150000"/>
              </a:lnSpc>
              <a:spcAft>
                <a:spcPts val="0"/>
              </a:spcAft>
              <a:defRPr/>
            </a:pPr>
            <a:r>
              <a:rPr lang="it-IT" sz="2800" dirty="0">
                <a:solidFill>
                  <a:srgbClr val="0A0A0A"/>
                </a:solidFill>
              </a:rPr>
              <a:t>Dio ci fa vincere le situazioni di peccato e di morte come è avvenuto nella vita di Gesù. </a:t>
            </a:r>
          </a:p>
          <a:p>
            <a:pPr eaLnBrk="1" fontAlgn="auto" hangingPunct="1">
              <a:lnSpc>
                <a:spcPct val="150000"/>
              </a:lnSpc>
              <a:spcAft>
                <a:spcPts val="0"/>
              </a:spcAft>
              <a:buNone/>
              <a:defRPr/>
            </a:pPr>
            <a:r>
              <a:rPr lang="it-IT" sz="2800" dirty="0">
                <a:solidFill>
                  <a:srgbClr val="0A0A0A"/>
                </a:solidFill>
              </a:rPr>
              <a:t>   Con le sole forze umane non è possibile né capire né vivere il grande valore della fedeltà, ma con la grazia di Dio questo valore non solo non è un peso, ma diventa una gioia e una elevazione a livelli umanamente insperabili.</a:t>
            </a:r>
          </a:p>
          <a:p>
            <a:pPr eaLnBrk="1" fontAlgn="auto" hangingPunct="1">
              <a:lnSpc>
                <a:spcPct val="150000"/>
              </a:lnSpc>
              <a:spcAft>
                <a:spcPts val="0"/>
              </a:spcAft>
              <a:defRPr/>
            </a:pPr>
            <a:r>
              <a:rPr lang="it-IT" sz="2800" dirty="0">
                <a:solidFill>
                  <a:srgbClr val="0A0A0A"/>
                </a:solidFill>
              </a:rPr>
              <a:t>Chi si sposa non può fare affidamento solamente su se stesso o sull’altro. </a:t>
            </a:r>
          </a:p>
          <a:p>
            <a:pPr eaLnBrk="1" fontAlgn="auto" hangingPunct="1">
              <a:lnSpc>
                <a:spcPct val="150000"/>
              </a:lnSpc>
              <a:spcAft>
                <a:spcPts val="0"/>
              </a:spcAft>
              <a:buNone/>
              <a:defRPr/>
            </a:pPr>
            <a:r>
              <a:rPr lang="it-IT" sz="2800" dirty="0">
                <a:solidFill>
                  <a:srgbClr val="0A0A0A"/>
                </a:solidFill>
              </a:rPr>
              <a:t>    L’ideale al quale siamo chiamati è più grande di noi e ci supera infinitamente.</a:t>
            </a:r>
          </a:p>
          <a:p>
            <a:pPr eaLnBrk="1" fontAlgn="auto" hangingPunct="1">
              <a:lnSpc>
                <a:spcPct val="90000"/>
              </a:lnSpc>
              <a:spcAft>
                <a:spcPts val="0"/>
              </a:spcAft>
              <a:buNone/>
              <a:defRPr/>
            </a:pPr>
            <a:endParaRPr lang="it-IT" sz="2400" dirty="0">
              <a:solidFill>
                <a:srgbClr val="0A0A0A"/>
              </a:solidFill>
              <a:effectLst>
                <a:outerShdw blurRad="38100" dist="38100" dir="2700000" algn="tl">
                  <a:srgbClr val="FFFFFF"/>
                </a:outerShdw>
              </a:effectLs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descr="Papiro">
            <a:extLst>
              <a:ext uri="{FF2B5EF4-FFF2-40B4-BE49-F238E27FC236}">
                <a16:creationId xmlns:a16="http://schemas.microsoft.com/office/drawing/2014/main" id="{A6F76FD8-AD80-463C-856D-91568FCF9360}"/>
              </a:ext>
            </a:extLst>
          </p:cNvPr>
          <p:cNvSpPr>
            <a:spLocks noGrp="1" noRot="1" noChangeArrowheads="1"/>
          </p:cNvSpPr>
          <p:nvPr>
            <p:ph idx="1"/>
          </p:nvPr>
        </p:nvSpPr>
        <p:spPr>
          <a:xfrm>
            <a:off x="767408" y="476251"/>
            <a:ext cx="11089232" cy="5649913"/>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Il sacramento del matrimonio ci dà la grazia di partecipare alla stessa fedeltà di Dio manifestata in Cristo. E fedeltà significa dono definitivo di se stesso al coniuge. Così ogni matrimonio che persevera nella fedeltà diventa un segno per il mondo. Segno che con Dio tutto è possibile, segno che la vera libertà dell’uomo si realizza nel dono definitivo di sé. </a:t>
            </a:r>
          </a:p>
          <a:p>
            <a:pPr eaLnBrk="1" hangingPunct="1">
              <a:lnSpc>
                <a:spcPct val="150000"/>
              </a:lnSpc>
            </a:pPr>
            <a:r>
              <a:rPr lang="it-IT" altLang="it-IT" sz="2800" dirty="0">
                <a:solidFill>
                  <a:srgbClr val="0A0A0A"/>
                </a:solidFill>
              </a:rPr>
              <a:t>Questo brano del vangelo non ci impone nuovi pesi, non ci vincola con nuove catene, ma ci libera, ci realizza e ci dona la vera gioia.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descr="Papiro">
            <a:extLst>
              <a:ext uri="{FF2B5EF4-FFF2-40B4-BE49-F238E27FC236}">
                <a16:creationId xmlns:a16="http://schemas.microsoft.com/office/drawing/2014/main" id="{2D445410-9A47-4541-A867-6B9D76781D7E}"/>
              </a:ext>
            </a:extLst>
          </p:cNvPr>
          <p:cNvSpPr>
            <a:spLocks noGrp="1" noRot="1" noChangeArrowheads="1"/>
          </p:cNvSpPr>
          <p:nvPr>
            <p:ph idx="1"/>
          </p:nvPr>
        </p:nvSpPr>
        <p:spPr>
          <a:xfrm>
            <a:off x="695400" y="476251"/>
            <a:ext cx="10945216" cy="6048375"/>
          </a:xfrm>
          <a:solidFill>
            <a:srgbClr val="FFFFCC"/>
          </a:solidFill>
          <a:ln w="57150">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3600" b="1" dirty="0">
                <a:solidFill>
                  <a:srgbClr val="0A0A0A"/>
                </a:solidFill>
                <a:latin typeface="Arial" panose="020B0604020202020204" pitchFamily="34" charset="0"/>
                <a:cs typeface="Arial" panose="020B0604020202020204" pitchFamily="34" charset="0"/>
              </a:rPr>
              <a:t>1 Corinzi, cap. 7</a:t>
            </a:r>
            <a:endParaRPr lang="it-IT" altLang="it-IT" sz="3600" dirty="0">
              <a:solidFill>
                <a:srgbClr val="0A0A0A"/>
              </a:solidFill>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None/>
            </a:pPr>
            <a:endParaRPr lang="it-IT" altLang="it-IT" sz="1200" dirty="0">
              <a:solidFill>
                <a:srgbClr val="0A0A0A"/>
              </a:solidFill>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Quanto poi alle cose di cui mi avete scritto, è cosa buona per l’uomo non toccare donna;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tuttavia, per il pericolo dell’incontinenza, ciascuno abbia la propria moglie e ogni donna il proprio marito.</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Il marito compia il suo dovere verso la moglie; ugualmente anche la moglie verso il marito.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La moglie non è arbitra del proprio corpo, ma lo è il marito; allo stesso modo anche il marito non è arbitro del proprio corpo, ma lo è la moglie.</a:t>
            </a:r>
            <a:r>
              <a:rPr lang="it-IT" altLang="it-IT" sz="2400" dirty="0">
                <a:latin typeface="Arial" panose="020B0604020202020204" pitchFamily="34" charset="0"/>
                <a:cs typeface="Arial" panose="020B0604020202020204" pitchFamily="34" charset="0"/>
              </a:rPr>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descr="Papiro">
            <a:extLst>
              <a:ext uri="{FF2B5EF4-FFF2-40B4-BE49-F238E27FC236}">
                <a16:creationId xmlns:a16="http://schemas.microsoft.com/office/drawing/2014/main" id="{EDCE4C13-AC69-46DD-8AFB-4DE4FC490A37}"/>
              </a:ext>
            </a:extLst>
          </p:cNvPr>
          <p:cNvSpPr>
            <a:spLocks noGrp="1" noRot="1" noChangeArrowheads="1"/>
          </p:cNvSpPr>
          <p:nvPr>
            <p:ph idx="1"/>
          </p:nvPr>
        </p:nvSpPr>
        <p:spPr>
          <a:xfrm>
            <a:off x="623392" y="476250"/>
            <a:ext cx="10801200"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Non astenetevi tra voi se non di comune accordo e temporaneamente, per dedicarvi alla preghiera, e poi ritornate a stare insieme, perché satana non vi tenti nei momenti di passione. Questo però vi dico per concessione, non per comando.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Vorrei che tutti fossero come me; ma ciascuno ha il proprio dono da Dio, chi in un modo, chi in un altro.</a:t>
            </a:r>
          </a:p>
          <a:p>
            <a:pPr eaLnBrk="1" hangingPunct="1">
              <a:lnSpc>
                <a:spcPct val="150000"/>
              </a:lnSpc>
            </a:pPr>
            <a:r>
              <a:rPr lang="it-IT" altLang="it-IT" sz="2400" dirty="0">
                <a:solidFill>
                  <a:srgbClr val="0A0A0A"/>
                </a:solidFill>
                <a:latin typeface="Arial" panose="020B0604020202020204" pitchFamily="34" charset="0"/>
                <a:cs typeface="Arial" panose="020B0604020202020204" pitchFamily="34" charset="0"/>
              </a:rPr>
              <a:t>Ai non sposati e alle vedove dico: è cosa buona per loro rimanere come sono io; ma se non sanno vivere in continenza, si sposino; è meglio sposarsi che ardere.</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descr="Papiro">
            <a:extLst>
              <a:ext uri="{FF2B5EF4-FFF2-40B4-BE49-F238E27FC236}">
                <a16:creationId xmlns:a16="http://schemas.microsoft.com/office/drawing/2014/main" id="{7DEC9B32-1E73-46E0-AE58-5E6A2A4692B6}"/>
              </a:ext>
            </a:extLst>
          </p:cNvPr>
          <p:cNvSpPr>
            <a:spLocks noGrp="1" noRot="1" noChangeArrowheads="1"/>
          </p:cNvSpPr>
          <p:nvPr>
            <p:ph idx="1"/>
          </p:nvPr>
        </p:nvSpPr>
        <p:spPr>
          <a:xfrm>
            <a:off x="767408" y="404814"/>
            <a:ext cx="10585176" cy="6048375"/>
          </a:xfrm>
          <a:solidFill>
            <a:srgbClr val="FFFFCC"/>
          </a:solidFill>
          <a:ln w="57150">
            <a:solidFill>
              <a:srgbClr val="0A0A0A"/>
            </a:solidFill>
            <a:miter lim="800000"/>
            <a:headEnd/>
            <a:tailEnd/>
          </a:ln>
        </p:spPr>
        <p:txBody>
          <a:bodyPr/>
          <a:lstStyle/>
          <a:p>
            <a:pPr eaLnBrk="1" hangingPunct="1">
              <a:lnSpc>
                <a:spcPct val="150000"/>
              </a:lnSpc>
            </a:pPr>
            <a:r>
              <a:rPr lang="it-IT" altLang="it-IT" sz="2000" dirty="0">
                <a:solidFill>
                  <a:srgbClr val="0A0A0A"/>
                </a:solidFill>
                <a:latin typeface="Arial" panose="020B0604020202020204" pitchFamily="34" charset="0"/>
                <a:cs typeface="Arial" panose="020B0604020202020204" pitchFamily="34" charset="0"/>
              </a:rPr>
              <a:t>Agli sposati poi ordino, non io, ma il Signore: la moglie non si separi dal marito e qualora si separi, rimanga senza sposarsi o si riconcili con il marito  e il marito non ripudi la moglie.</a:t>
            </a:r>
          </a:p>
          <a:p>
            <a:pPr eaLnBrk="1" hangingPunct="1">
              <a:lnSpc>
                <a:spcPct val="150000"/>
              </a:lnSpc>
            </a:pPr>
            <a:r>
              <a:rPr lang="it-IT" altLang="it-IT" sz="2000" dirty="0">
                <a:solidFill>
                  <a:srgbClr val="0A0A0A"/>
                </a:solidFill>
                <a:latin typeface="Arial" panose="020B0604020202020204" pitchFamily="34" charset="0"/>
                <a:cs typeface="Arial" panose="020B0604020202020204" pitchFamily="34" charset="0"/>
              </a:rPr>
              <a:t>Agli altri dico io, non il Signore: se un nostro fratello ha la moglie non credente e questa consente a rimanere con lui, non la ripudi; e una donna che abbia il marito non credente, se questi consente a rimanere con lei, non lo ripudi: perché il marito non credente viene reso santo dalla moglie credente e la moglie non credente viene resa santa dal marito credente; altrimenti i vostri figli sarebbero impuri, mentre invece sono santi.</a:t>
            </a:r>
            <a:r>
              <a:rPr lang="it-IT" altLang="it-IT" sz="2000" dirty="0">
                <a:latin typeface="Arial" panose="020B0604020202020204" pitchFamily="34" charset="0"/>
                <a:cs typeface="Arial" panose="020B0604020202020204" pitchFamily="34" charset="0"/>
              </a:rPr>
              <a:t>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Papiro">
            <a:extLst>
              <a:ext uri="{FF2B5EF4-FFF2-40B4-BE49-F238E27FC236}">
                <a16:creationId xmlns:a16="http://schemas.microsoft.com/office/drawing/2014/main" id="{822360F4-5B7C-4100-AD0B-7C330048A11D}"/>
              </a:ext>
            </a:extLst>
          </p:cNvPr>
          <p:cNvSpPr>
            <a:spLocks noGrp="1" noRot="1" noChangeArrowheads="1"/>
          </p:cNvSpPr>
          <p:nvPr>
            <p:ph idx="1"/>
          </p:nvPr>
        </p:nvSpPr>
        <p:spPr>
          <a:xfrm>
            <a:off x="623392" y="476250"/>
            <a:ext cx="10729192"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latin typeface="Arial" panose="020B0604020202020204" pitchFamily="34" charset="0"/>
                <a:cs typeface="Arial" panose="020B0604020202020204" pitchFamily="34" charset="0"/>
              </a:rPr>
              <a:t>Ma se il non credente vuol separarsi, si separi; in queste circostanze il fratello o la sorella non sono soggetti a servitù; </a:t>
            </a:r>
          </a:p>
          <a:p>
            <a:pPr eaLnBrk="1" fontAlgn="auto" hangingPunct="1">
              <a:lnSpc>
                <a:spcPct val="150000"/>
              </a:lnSpc>
              <a:spcAft>
                <a:spcPts val="0"/>
              </a:spcAft>
              <a:buNone/>
              <a:defRPr/>
            </a:pPr>
            <a:r>
              <a:rPr lang="it-IT" dirty="0">
                <a:solidFill>
                  <a:srgbClr val="0A0A0A"/>
                </a:solidFill>
                <a:latin typeface="Arial" panose="020B0604020202020204" pitchFamily="34" charset="0"/>
                <a:cs typeface="Arial" panose="020B0604020202020204" pitchFamily="34" charset="0"/>
              </a:rPr>
              <a:t>   Dio vi ha chiamati alla pace! </a:t>
            </a:r>
          </a:p>
          <a:p>
            <a:pPr eaLnBrk="1" fontAlgn="auto" hangingPunct="1">
              <a:lnSpc>
                <a:spcPct val="150000"/>
              </a:lnSpc>
              <a:spcAft>
                <a:spcPts val="0"/>
              </a:spcAft>
              <a:defRPr/>
            </a:pPr>
            <a:r>
              <a:rPr lang="it-IT" dirty="0">
                <a:solidFill>
                  <a:srgbClr val="0A0A0A"/>
                </a:solidFill>
                <a:latin typeface="Arial" panose="020B0604020202020204" pitchFamily="34" charset="0"/>
                <a:cs typeface="Arial" panose="020B0604020202020204" pitchFamily="34" charset="0"/>
              </a:rPr>
              <a:t>E che sai tu, donna, se salverai il marito? O che ne sai tu, uomo, se salverai la moglie?</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3">
            <a:extLst>
              <a:ext uri="{FF2B5EF4-FFF2-40B4-BE49-F238E27FC236}">
                <a16:creationId xmlns:a16="http://schemas.microsoft.com/office/drawing/2014/main" id="{16600A01-A4B2-4098-943F-E53229DA4150}"/>
              </a:ext>
            </a:extLst>
          </p:cNvPr>
          <p:cNvSpPr>
            <a:spLocks noChangeArrowheads="1"/>
          </p:cNvSpPr>
          <p:nvPr/>
        </p:nvSpPr>
        <p:spPr bwMode="auto">
          <a:xfrm>
            <a:off x="2470150" y="1536700"/>
            <a:ext cx="7251700" cy="378460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Differenza tra </a:t>
            </a:r>
          </a:p>
          <a:p>
            <a:pPr algn="ctr">
              <a:lnSpc>
                <a:spcPct val="150000"/>
              </a:lnSpc>
              <a:spcBef>
                <a:spcPct val="0"/>
              </a:spcBef>
              <a:buFontTx/>
              <a:buNone/>
            </a:pPr>
            <a:r>
              <a:rPr lang="it-IT" altLang="it-IT" sz="4000" b="1" dirty="0">
                <a:latin typeface="Arial" panose="020B0604020202020204" pitchFamily="34" charset="0"/>
                <a:cs typeface="Arial" panose="020B0604020202020204" pitchFamily="34" charset="0"/>
              </a:rPr>
              <a:t>innamoramento</a:t>
            </a:r>
            <a:r>
              <a:rPr lang="it-IT" altLang="it-IT" sz="4000" dirty="0">
                <a:latin typeface="Arial" panose="020B0604020202020204" pitchFamily="34" charset="0"/>
                <a:cs typeface="Arial" panose="020B0604020202020204" pitchFamily="34" charset="0"/>
              </a:rPr>
              <a:t> infatuazione</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e </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il </a:t>
            </a:r>
            <a:r>
              <a:rPr lang="it-IT" altLang="it-IT" sz="4000" b="1" dirty="0">
                <a:latin typeface="Arial" panose="020B0604020202020204" pitchFamily="34" charset="0"/>
                <a:cs typeface="Arial" panose="020B0604020202020204" pitchFamily="34" charset="0"/>
              </a:rPr>
              <a:t>vero AMORE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descr="Papiro">
            <a:extLst>
              <a:ext uri="{FF2B5EF4-FFF2-40B4-BE49-F238E27FC236}">
                <a16:creationId xmlns:a16="http://schemas.microsoft.com/office/drawing/2014/main" id="{F06E8AD0-CCC6-483B-8200-2224056591B3}"/>
              </a:ext>
            </a:extLst>
          </p:cNvPr>
          <p:cNvSpPr>
            <a:spLocks noGrp="1" noRot="1" noChangeArrowheads="1"/>
          </p:cNvSpPr>
          <p:nvPr>
            <p:ph idx="1"/>
          </p:nvPr>
        </p:nvSpPr>
        <p:spPr>
          <a:xfrm>
            <a:off x="695400" y="476250"/>
            <a:ext cx="10801200"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Fuori di questi casi, ciascuno continui a vivere secondo la condizione che gli ha assegnato il Signore, così come Dio lo ha chiamato; così dispongo in tutte le chiese.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Qualcuno è stato chiamato quando era circonciso? Non lo nasconda!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È stato chiamato quando non era ancora circonciso?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Non si faccia circoncidere! </a:t>
            </a:r>
          </a:p>
          <a:p>
            <a:pPr eaLnBrk="1" hangingPunct="1">
              <a:lnSpc>
                <a:spcPct val="150000"/>
              </a:lnSpc>
              <a:buFont typeface="Arial" panose="020B0604020202020204" pitchFamily="34" charset="0"/>
              <a:buNone/>
            </a:pPr>
            <a:r>
              <a:rPr lang="it-IT" altLang="it-IT" sz="2400" dirty="0">
                <a:solidFill>
                  <a:srgbClr val="0A0A0A"/>
                </a:solidFill>
                <a:latin typeface="Arial" panose="020B0604020202020204" pitchFamily="34" charset="0"/>
                <a:cs typeface="Arial" panose="020B0604020202020204" pitchFamily="34" charset="0"/>
              </a:rPr>
              <a:t>La circoncisione non conta nulla, e la non circoncisione non conta nulla; conta invece l’osservanza dei comandamenti di Dio.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Papiro">
            <a:extLst>
              <a:ext uri="{FF2B5EF4-FFF2-40B4-BE49-F238E27FC236}">
                <a16:creationId xmlns:a16="http://schemas.microsoft.com/office/drawing/2014/main" id="{296F18F9-1D96-4C8D-B20B-067FF2FF32FB}"/>
              </a:ext>
            </a:extLst>
          </p:cNvPr>
          <p:cNvSpPr>
            <a:spLocks noGrp="1" noRot="1" noChangeArrowheads="1"/>
          </p:cNvSpPr>
          <p:nvPr>
            <p:ph idx="1"/>
          </p:nvPr>
        </p:nvSpPr>
        <p:spPr>
          <a:xfrm>
            <a:off x="983432" y="476250"/>
            <a:ext cx="9433744"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Ciascuno rimanga nella condizione in cui era quando fu chiamato.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Sei stato chiamato da schiavo?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Non ti preoccupare; ma anche se puoi diventare libero, profitta piuttosto della tua condizione!</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Perché lo schiavo che è stato chiamato nel Signore, è un liberto affrancato del Signore! Similmente chi è stato chiamato da libero, è schiavo di Cristo.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Siete stati comprati a caro prezzo: non fatevi schiavi degli uomini! </a:t>
            </a:r>
          </a:p>
          <a:p>
            <a:pPr eaLnBrk="1" hangingPunct="1">
              <a:lnSpc>
                <a:spcPct val="150000"/>
              </a:lnSpc>
              <a:buFont typeface="Arial" panose="020B0604020202020204" pitchFamily="34" charset="0"/>
              <a:buNone/>
            </a:pPr>
            <a:r>
              <a:rPr lang="it-IT" altLang="it-IT" sz="2000" dirty="0">
                <a:solidFill>
                  <a:srgbClr val="0A0A0A"/>
                </a:solidFill>
                <a:latin typeface="Arial" panose="020B0604020202020204" pitchFamily="34" charset="0"/>
                <a:cs typeface="Arial" panose="020B0604020202020204" pitchFamily="34" charset="0"/>
              </a:rPr>
              <a:t>Ciascuno, fratelli, rimanga davanti a Dio in quella condizione in cui era quando è stato chiamato.</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descr="Papiro">
            <a:extLst>
              <a:ext uri="{FF2B5EF4-FFF2-40B4-BE49-F238E27FC236}">
                <a16:creationId xmlns:a16="http://schemas.microsoft.com/office/drawing/2014/main" id="{3399A8F3-80E9-4D76-8C51-93DDD1103BEB}"/>
              </a:ext>
            </a:extLst>
          </p:cNvPr>
          <p:cNvSpPr>
            <a:spLocks noGrp="1" noRot="1" noChangeArrowheads="1"/>
          </p:cNvSpPr>
          <p:nvPr>
            <p:ph idx="1"/>
          </p:nvPr>
        </p:nvSpPr>
        <p:spPr>
          <a:xfrm>
            <a:off x="1981201" y="476250"/>
            <a:ext cx="9371383" cy="59055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Quanto alle vergini, non ho alcun comando dal Signore, ma do un consiglio, come uno che ha ottenuto misericordia dal Signore e merita fiducia.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Penso dunque che sia bene per l’uomo, a causa della presente necessità, di rimanere così.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Ti trovi legato a una donna? Non cercare di scioglierti.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Sei sciolto da donna? Non andare a cercarla. </a:t>
            </a:r>
          </a:p>
          <a:p>
            <a:pPr eaLnBrk="1" hangingPunct="1">
              <a:lnSpc>
                <a:spcPct val="150000"/>
              </a:lnSpc>
              <a:buFont typeface="Arial" panose="020B0604020202020204" pitchFamily="34" charset="0"/>
              <a:buNone/>
            </a:pPr>
            <a:r>
              <a:rPr lang="it-IT" altLang="it-IT" sz="2400" dirty="0">
                <a:solidFill>
                  <a:srgbClr val="0A0A0A"/>
                </a:solidFill>
                <a:latin typeface="Comic Sans MS" panose="030F0702030302020204" pitchFamily="66" charset="0"/>
              </a:rPr>
              <a:t>Però se ti sposi non fai peccato; e se la giovane prende marito, non fa peccato.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descr="Papiro">
            <a:extLst>
              <a:ext uri="{FF2B5EF4-FFF2-40B4-BE49-F238E27FC236}">
                <a16:creationId xmlns:a16="http://schemas.microsoft.com/office/drawing/2014/main" id="{617AAEA9-A2AA-48AF-9816-3E23F6A63DFE}"/>
              </a:ext>
            </a:extLst>
          </p:cNvPr>
          <p:cNvSpPr>
            <a:spLocks noGrp="1" noRot="1" noChangeArrowheads="1"/>
          </p:cNvSpPr>
          <p:nvPr>
            <p:ph idx="1"/>
          </p:nvPr>
        </p:nvSpPr>
        <p:spPr>
          <a:xfrm>
            <a:off x="911424" y="476250"/>
            <a:ext cx="10729192" cy="5905500"/>
          </a:xfrm>
          <a:solidFill>
            <a:srgbClr val="FFFFCC"/>
          </a:solidFill>
          <a:ln w="57150">
            <a:solidFill>
              <a:srgbClr val="0A0A0A"/>
            </a:solidFill>
          </a:ln>
        </p:spPr>
        <p:txBody>
          <a:bodyPr rtlCol="0">
            <a:normAutofit lnSpcReduction="10000"/>
          </a:bodyPr>
          <a:lstStyle/>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Tuttavia costoro avranno tribolazioni nella carne, e io vorrei risparmiarvele.</a:t>
            </a:r>
          </a:p>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Questo vi dico, fratelli: il tempo ormai si è fatto breve; </a:t>
            </a:r>
          </a:p>
          <a:p>
            <a:pPr eaLnBrk="1" fontAlgn="auto" hangingPunct="1">
              <a:lnSpc>
                <a:spcPct val="150000"/>
              </a:lnSpc>
              <a:spcAft>
                <a:spcPts val="0"/>
              </a:spcAft>
              <a:buNone/>
              <a:defRPr/>
            </a:pPr>
            <a:r>
              <a:rPr lang="it-IT" sz="2800" i="1" dirty="0">
                <a:solidFill>
                  <a:srgbClr val="0A0A0A"/>
                </a:solidFill>
                <a:latin typeface="Arial" panose="020B0604020202020204" pitchFamily="34" charset="0"/>
                <a:cs typeface="Arial" panose="020B0604020202020204" pitchFamily="34" charset="0"/>
              </a:rPr>
              <a:t>d’ora innanzi, quelli che hanno moglie, vivano come se non l’avessero; coloro che piangono, come se non piangessero e quelli che godono come se non godessero; quelli che comprano, come se non possedessero; quelli che usano del mondo, come se non ne usassero appieno: perché passa la scena di questo mondo! </a:t>
            </a:r>
            <a:endParaRPr lang="it-IT" sz="2800" dirty="0">
              <a:solidFill>
                <a:srgbClr val="0A0A0A"/>
              </a:solidFill>
              <a:latin typeface="Arial" panose="020B0604020202020204" pitchFamily="34" charset="0"/>
              <a:cs typeface="Arial" panose="020B0604020202020204" pitchFamily="34" charset="0"/>
            </a:endParaRPr>
          </a:p>
          <a:p>
            <a:pPr eaLnBrk="1" fontAlgn="auto" hangingPunct="1">
              <a:spcAft>
                <a:spcPts val="0"/>
              </a:spcAft>
              <a:buNone/>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descr="Papiro">
            <a:extLst>
              <a:ext uri="{FF2B5EF4-FFF2-40B4-BE49-F238E27FC236}">
                <a16:creationId xmlns:a16="http://schemas.microsoft.com/office/drawing/2014/main" id="{3C2D9112-C343-42C7-B9E1-A7D6B0FB67AD}"/>
              </a:ext>
            </a:extLst>
          </p:cNvPr>
          <p:cNvSpPr>
            <a:spLocks noGrp="1" noRot="1" noChangeArrowheads="1"/>
          </p:cNvSpPr>
          <p:nvPr>
            <p:ph idx="1"/>
          </p:nvPr>
        </p:nvSpPr>
        <p:spPr>
          <a:xfrm>
            <a:off x="911424" y="476251"/>
            <a:ext cx="10585176" cy="6048375"/>
          </a:xfrm>
          <a:solidFill>
            <a:srgbClr val="FFFFCC"/>
          </a:solidFill>
          <a:ln w="57150">
            <a:solidFill>
              <a:srgbClr val="0A0A0A"/>
            </a:solidFill>
            <a:miter lim="800000"/>
            <a:headEnd/>
            <a:tailEnd/>
          </a:ln>
        </p:spPr>
        <p:txBody>
          <a:bodyPr/>
          <a:lstStyle/>
          <a:p>
            <a:pPr eaLnBrk="1" hangingPunct="1">
              <a:lnSpc>
                <a:spcPct val="150000"/>
              </a:lnSpc>
            </a:pPr>
            <a:r>
              <a:rPr lang="it-IT" altLang="it-IT" sz="2200" dirty="0">
                <a:solidFill>
                  <a:srgbClr val="0A0A0A"/>
                </a:solidFill>
                <a:latin typeface="Arial" panose="020B0604020202020204" pitchFamily="34" charset="0"/>
                <a:cs typeface="Arial" panose="020B0604020202020204" pitchFamily="34" charset="0"/>
              </a:rPr>
              <a:t>Io vorrei vedervi senza preoccupazioni: chi non è sposato si preoccupa delle cose del Signore, come possa piacere al Signore; chi è sposato invece si preoccupa delle cose del mondo, come possa piacere alla moglie, e si trova diviso! </a:t>
            </a:r>
          </a:p>
          <a:p>
            <a:pPr eaLnBrk="1" hangingPunct="1">
              <a:lnSpc>
                <a:spcPct val="150000"/>
              </a:lnSpc>
            </a:pPr>
            <a:r>
              <a:rPr lang="it-IT" altLang="it-IT" sz="2200" dirty="0">
                <a:solidFill>
                  <a:srgbClr val="0A0A0A"/>
                </a:solidFill>
                <a:latin typeface="Arial" panose="020B0604020202020204" pitchFamily="34" charset="0"/>
                <a:cs typeface="Arial" panose="020B0604020202020204" pitchFamily="34" charset="0"/>
              </a:rPr>
              <a:t>Così la donna non sposata, come la vergine, si preoccupa delle cose del Signore, per essere santa nel corpo e nello spirito; la donna sposata invece si preoccupa delle cose del mondo, come possa piacere al marito. Questo poi lo dico per il vostro bene, non per gettarvi un laccio, ma per indirizzarvi a ciò che è degno e vi tiene uniti al Signore senza distrazioni.</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descr="Papiro">
            <a:extLst>
              <a:ext uri="{FF2B5EF4-FFF2-40B4-BE49-F238E27FC236}">
                <a16:creationId xmlns:a16="http://schemas.microsoft.com/office/drawing/2014/main" id="{1043C0D5-1B35-4A31-B1FA-53E1FE6195AE}"/>
              </a:ext>
            </a:extLst>
          </p:cNvPr>
          <p:cNvSpPr>
            <a:spLocks noGrp="1" noRot="1" noChangeArrowheads="1"/>
          </p:cNvSpPr>
          <p:nvPr>
            <p:ph idx="1"/>
          </p:nvPr>
        </p:nvSpPr>
        <p:spPr>
          <a:xfrm>
            <a:off x="839416" y="476250"/>
            <a:ext cx="10585176"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Se però qualcuno ritiene di non regolarsi convenientemente nei riguardi della sua vergine, qualora essa sia oltre il fiore dell’età, e conviene che accada così, faccia ciò che vuole: non pecca. Si sposino pure! Chi invece è fermamente deciso in cuor suo, non avendo nessuna necessità, ma è arbitro della propria volontà, ed ha deliberato in cuor suo di conservare la sua vergine, fa bene. </a:t>
            </a:r>
          </a:p>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In conclusione, colui che sposa la sua vergine fa bene e chi non la sposa fa meglio.</a:t>
            </a:r>
          </a:p>
          <a:p>
            <a:pPr eaLnBrk="1" fontAlgn="auto" hangingPunct="1">
              <a:lnSpc>
                <a:spcPct val="150000"/>
              </a:lnSpc>
              <a:spcAft>
                <a:spcPts val="0"/>
              </a:spcAft>
              <a:defRPr/>
            </a:pPr>
            <a:r>
              <a:rPr lang="it-IT" sz="1800" dirty="0">
                <a:solidFill>
                  <a:srgbClr val="0A0A0A"/>
                </a:solidFill>
                <a:latin typeface="Arial" panose="020B0604020202020204" pitchFamily="34" charset="0"/>
                <a:cs typeface="Arial" panose="020B0604020202020204" pitchFamily="34" charset="0"/>
              </a:rPr>
              <a:t>La moglie è vincolata per tutto il tempo in cui vive il marito; ma se il marito muore è libera di sposare chi vuole, purché ciò avvenga nel Signore. Ma se rimane così, a mio parere è meglio; credo infatti di avere anch’io lo Spirito di Dio.</a:t>
            </a:r>
          </a:p>
          <a:p>
            <a:pPr eaLnBrk="1" fontAlgn="auto" hangingPunct="1">
              <a:lnSpc>
                <a:spcPct val="90000"/>
              </a:lnSpc>
              <a:spcAft>
                <a:spcPts val="0"/>
              </a:spcAft>
              <a:buNone/>
              <a:defRPr/>
            </a:pPr>
            <a:endParaRPr lang="it-IT" sz="2400" dirty="0">
              <a:solidFill>
                <a:srgbClr val="0A0A0A"/>
              </a:solidFill>
              <a:effectLst>
                <a:outerShdw blurRad="38100" dist="38100" dir="2700000" algn="tl">
                  <a:srgbClr val="FFFFFF"/>
                </a:outerShdw>
              </a:effectLst>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descr="Papiro">
            <a:extLst>
              <a:ext uri="{FF2B5EF4-FFF2-40B4-BE49-F238E27FC236}">
                <a16:creationId xmlns:a16="http://schemas.microsoft.com/office/drawing/2014/main" id="{B211B108-F68F-4E24-B09B-89576C390E0D}"/>
              </a:ext>
            </a:extLst>
          </p:cNvPr>
          <p:cNvSpPr>
            <a:spLocks noGrp="1" noRot="1" noChangeArrowheads="1"/>
          </p:cNvSpPr>
          <p:nvPr>
            <p:ph idx="1"/>
          </p:nvPr>
        </p:nvSpPr>
        <p:spPr>
          <a:xfrm>
            <a:off x="1981201" y="260350"/>
            <a:ext cx="8507413" cy="6337300"/>
          </a:xfrm>
          <a:solidFill>
            <a:srgbClr val="FFFFCC"/>
          </a:solidFill>
          <a:ln w="57150">
            <a:solidFill>
              <a:srgbClr val="0A0A0A"/>
            </a:solidFill>
            <a:miter lim="800000"/>
            <a:headEnd/>
            <a:tailEnd/>
          </a:ln>
        </p:spPr>
        <p:txBody>
          <a:bodyPr/>
          <a:lstStyle/>
          <a:p>
            <a:pPr eaLnBrk="1" hangingPunct="1">
              <a:lnSpc>
                <a:spcPct val="150000"/>
              </a:lnSpc>
              <a:buFont typeface="Arial" panose="020B0604020202020204" pitchFamily="34" charset="0"/>
              <a:buNone/>
            </a:pPr>
            <a:r>
              <a:rPr lang="it-IT" altLang="it-IT" sz="2000" dirty="0">
                <a:solidFill>
                  <a:srgbClr val="0A0A0A"/>
                </a:solidFill>
              </a:rPr>
              <a:t>Nella comunità di Corinto il problema del matrimonio e della libertà sessuale era molto sentito. C’erano esagerazioni teoriche e pratiche in tutte le direzioni. </a:t>
            </a:r>
          </a:p>
          <a:p>
            <a:pPr eaLnBrk="1" hangingPunct="1">
              <a:lnSpc>
                <a:spcPct val="150000"/>
              </a:lnSpc>
              <a:buFont typeface="Arial" panose="020B0604020202020204" pitchFamily="34" charset="0"/>
              <a:buNone/>
            </a:pPr>
            <a:r>
              <a:rPr lang="it-IT" altLang="it-IT" sz="2000" dirty="0">
                <a:solidFill>
                  <a:srgbClr val="0A0A0A"/>
                </a:solidFill>
              </a:rPr>
              <a:t>Chi tendeva a vivere una sessualità sfrenata, magari velata di religiosità (il tempio di Afrodite aveva più di mille prostitute!). Chi, al contrario, era misogino e </a:t>
            </a:r>
            <a:r>
              <a:rPr lang="it-IT" altLang="it-IT" sz="2000" dirty="0" err="1">
                <a:solidFill>
                  <a:srgbClr val="0A0A0A"/>
                </a:solidFill>
              </a:rPr>
              <a:t>misogamico</a:t>
            </a:r>
            <a:r>
              <a:rPr lang="it-IT" altLang="it-IT" sz="2000" dirty="0">
                <a:solidFill>
                  <a:srgbClr val="0A0A0A"/>
                </a:solidFill>
              </a:rPr>
              <a:t> (contrario alla donna e al matrimonio). </a:t>
            </a:r>
          </a:p>
          <a:p>
            <a:pPr eaLnBrk="1" hangingPunct="1">
              <a:lnSpc>
                <a:spcPct val="150000"/>
              </a:lnSpc>
              <a:buFont typeface="Arial" panose="020B0604020202020204" pitchFamily="34" charset="0"/>
              <a:buNone/>
            </a:pPr>
            <a:r>
              <a:rPr lang="it-IT" altLang="it-IT" sz="2000" dirty="0">
                <a:solidFill>
                  <a:srgbClr val="0A0A0A"/>
                </a:solidFill>
              </a:rPr>
              <a:t>Quest’ultima categoria diffondeva un profondo pessimismo sul matrimonio. </a:t>
            </a:r>
          </a:p>
          <a:p>
            <a:pPr eaLnBrk="1" hangingPunct="1">
              <a:lnSpc>
                <a:spcPct val="150000"/>
              </a:lnSpc>
              <a:buFont typeface="Arial" panose="020B0604020202020204" pitchFamily="34" charset="0"/>
              <a:buNone/>
            </a:pPr>
            <a:r>
              <a:rPr lang="it-IT" altLang="it-IT" sz="2000" dirty="0">
                <a:solidFill>
                  <a:srgbClr val="0A0A0A"/>
                </a:solidFill>
              </a:rPr>
              <a:t>C’erano poi quelli talmente entusiasti della vita cristiana che spesso e volentieri dimenticavano moglie e figli. Paolo non approva né il permissivismo dei primi, né il pessimismo dei secondi. Risponde alla loro lettera e alle loro domande con chiarezza ed energia.</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descr="Papiro">
            <a:extLst>
              <a:ext uri="{FF2B5EF4-FFF2-40B4-BE49-F238E27FC236}">
                <a16:creationId xmlns:a16="http://schemas.microsoft.com/office/drawing/2014/main" id="{58254EA4-7292-42EC-A37B-484520BA27B0}"/>
              </a:ext>
            </a:extLst>
          </p:cNvPr>
          <p:cNvSpPr>
            <a:spLocks noGrp="1" noRot="1" noChangeArrowheads="1"/>
          </p:cNvSpPr>
          <p:nvPr>
            <p:ph idx="1"/>
          </p:nvPr>
        </p:nvSpPr>
        <p:spPr>
          <a:xfrm>
            <a:off x="587388" y="260350"/>
            <a:ext cx="11017224" cy="6408738"/>
          </a:xfrm>
          <a:solidFill>
            <a:srgbClr val="FFFFCC"/>
          </a:solidFill>
          <a:ln w="57150">
            <a:solidFill>
              <a:srgbClr val="0A0A0A"/>
            </a:solidFill>
            <a:miter lim="800000"/>
            <a:headEnd/>
            <a:tailEnd/>
          </a:ln>
        </p:spPr>
        <p:txBody>
          <a:bodyPr/>
          <a:lstStyle/>
          <a:p>
            <a:pPr eaLnBrk="1" hangingPunct="1">
              <a:lnSpc>
                <a:spcPct val="150000"/>
              </a:lnSpc>
            </a:pPr>
            <a:r>
              <a:rPr lang="it-IT" altLang="it-IT" sz="1600" b="1" dirty="0">
                <a:solidFill>
                  <a:srgbClr val="0A0A0A"/>
                </a:solidFill>
              </a:rPr>
              <a:t>VV. 1-2</a:t>
            </a:r>
            <a:r>
              <a:rPr lang="it-IT" altLang="it-IT" sz="1600" dirty="0">
                <a:solidFill>
                  <a:srgbClr val="0A0A0A"/>
                </a:solidFill>
              </a:rPr>
              <a:t>: </a:t>
            </a:r>
            <a:r>
              <a:rPr lang="it-IT" altLang="it-IT" sz="1600" i="1" dirty="0">
                <a:solidFill>
                  <a:srgbClr val="0A0A0A"/>
                </a:solidFill>
              </a:rPr>
              <a:t>Quanto poi alle cose che mi avete scritto, è cosa buona per l’uomo non toccare donna; tuttavia, per il pericolo dell’incontinenza, ciascuno abbia la propria moglie e ogni donna il proprio marito.</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Nel capitolo 6 Paolo aveva dichiarato che frequentare le prostitute non è una liberazione ma una schiavitù. Per evitare questo disordine morale è bene che ogni uomo abbia la propria moglie e ogni donna abbia il proprio marito.</a:t>
            </a:r>
          </a:p>
          <a:p>
            <a:pPr eaLnBrk="1" hangingPunct="1">
              <a:lnSpc>
                <a:spcPct val="150000"/>
              </a:lnSpc>
            </a:pPr>
            <a:r>
              <a:rPr lang="it-IT" altLang="it-IT" sz="1600" b="1" dirty="0">
                <a:solidFill>
                  <a:srgbClr val="0A0A0A"/>
                </a:solidFill>
              </a:rPr>
              <a:t>VV. 3-4:</a:t>
            </a:r>
            <a:r>
              <a:rPr lang="it-IT" altLang="it-IT" sz="1600" i="1" dirty="0">
                <a:solidFill>
                  <a:srgbClr val="0A0A0A"/>
                </a:solidFill>
              </a:rPr>
              <a:t> Il marito compia il suo dovere verso la moglie; ugualmente anche la moglie verso il marito. La moglie non è arbitra del proprio corpo, ma lo è il marito, allo stesso modo anche il marito non è arbitro del proprio corpo, ma lo è la moglie.</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Nella coppia cristiana ci deve essere una perfetta reciprocità e parità di diritti e di doveri. Queste affermazioni, almeno teoricamente, sono scontate per la nostra cultura, ma al tempo in cui Paolo scriveva erano profetiche e dirompenti.</a:t>
            </a:r>
          </a:p>
          <a:p>
            <a:pPr eaLnBrk="1" hangingPunct="1">
              <a:lnSpc>
                <a:spcPct val="150000"/>
              </a:lnSpc>
            </a:pPr>
            <a:r>
              <a:rPr lang="it-IT" altLang="it-IT" sz="1600" b="1" dirty="0">
                <a:solidFill>
                  <a:srgbClr val="0A0A0A"/>
                </a:solidFill>
              </a:rPr>
              <a:t>V. 5:</a:t>
            </a:r>
            <a:r>
              <a:rPr lang="it-IT" altLang="it-IT" sz="1600" dirty="0">
                <a:solidFill>
                  <a:srgbClr val="0A0A0A"/>
                </a:solidFill>
              </a:rPr>
              <a:t> </a:t>
            </a:r>
            <a:r>
              <a:rPr lang="it-IT" altLang="it-IT" sz="1600" i="1" dirty="0">
                <a:solidFill>
                  <a:srgbClr val="0A0A0A"/>
                </a:solidFill>
              </a:rPr>
              <a:t>Non astenetevi tra voi se non di comune accordo e temporaneamente, per dedicarvi alla preghiera, e poi tornate a stare insieme, perché satana non vi tenti nei momenti di passione.</a:t>
            </a:r>
            <a:endParaRPr lang="it-IT" altLang="it-IT" sz="1600" dirty="0">
              <a:solidFill>
                <a:srgbClr val="0A0A0A"/>
              </a:solidFill>
            </a:endParaRPr>
          </a:p>
          <a:p>
            <a:pPr eaLnBrk="1" hangingPunct="1">
              <a:lnSpc>
                <a:spcPct val="150000"/>
              </a:lnSpc>
              <a:buFont typeface="Arial" panose="020B0604020202020204" pitchFamily="34" charset="0"/>
              <a:buNone/>
            </a:pPr>
            <a:r>
              <a:rPr lang="it-IT" altLang="it-IT" sz="1600" dirty="0">
                <a:solidFill>
                  <a:srgbClr val="0A0A0A"/>
                </a:solidFill>
              </a:rPr>
              <a:t>      Presso i rabbini ebraici c’era l’uso di lasciare la casa e la moglie, per un certo tempo, per andare a studiare la legge. </a:t>
            </a:r>
          </a:p>
          <a:p>
            <a:pPr eaLnBrk="1" hangingPunct="1">
              <a:lnSpc>
                <a:spcPct val="150000"/>
              </a:lnSpc>
              <a:buFont typeface="Arial" panose="020B0604020202020204" pitchFamily="34" charset="0"/>
              <a:buNone/>
            </a:pPr>
            <a:r>
              <a:rPr lang="it-IT" altLang="it-IT" sz="1600" dirty="0">
                <a:solidFill>
                  <a:srgbClr val="0A0A0A"/>
                </a:solidFill>
              </a:rPr>
              <a:t>      A Corinto qualcuno era talmente entusiasta e </a:t>
            </a:r>
            <a:r>
              <a:rPr lang="it-IT" altLang="it-IT" sz="1600" i="1" dirty="0">
                <a:solidFill>
                  <a:srgbClr val="0A0A0A"/>
                </a:solidFill>
              </a:rPr>
              <a:t>spirituale</a:t>
            </a:r>
            <a:r>
              <a:rPr lang="it-IT" altLang="it-IT" sz="1600" dirty="0">
                <a:solidFill>
                  <a:srgbClr val="0A0A0A"/>
                </a:solidFill>
              </a:rPr>
              <a:t> da dimenticare la moglie per dedicarsi completamente alla causa del vangelo. Paolo modera queste persone. </a:t>
            </a:r>
          </a:p>
          <a:p>
            <a:pPr eaLnBrk="1" hangingPunct="1">
              <a:lnSpc>
                <a:spcPct val="150000"/>
              </a:lnSpc>
              <a:buFont typeface="Arial" panose="020B0604020202020204" pitchFamily="34" charset="0"/>
              <a:buNone/>
            </a:pPr>
            <a:r>
              <a:rPr lang="it-IT" altLang="it-IT" sz="1600" dirty="0">
                <a:solidFill>
                  <a:srgbClr val="0A0A0A"/>
                </a:solidFill>
              </a:rPr>
              <a:t>      La castità è positiva, ma deve essere raggiunta da ambedue i coniugi di comune accordo, e deve comunque essere la castità di due sposati, non quella dei celibi e delle vergini. Paolo richiama al realismo la coppia; ognuno è responsabile della situazione e dell’evoluzione dell’altro.</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descr="Papiro">
            <a:extLst>
              <a:ext uri="{FF2B5EF4-FFF2-40B4-BE49-F238E27FC236}">
                <a16:creationId xmlns:a16="http://schemas.microsoft.com/office/drawing/2014/main" id="{7BBB6B70-C8FC-4A6B-B7DE-5D18970F2971}"/>
              </a:ext>
            </a:extLst>
          </p:cNvPr>
          <p:cNvSpPr>
            <a:spLocks noGrp="1" noRot="1" noChangeArrowheads="1"/>
          </p:cNvSpPr>
          <p:nvPr>
            <p:ph idx="1"/>
          </p:nvPr>
        </p:nvSpPr>
        <p:spPr>
          <a:xfrm>
            <a:off x="623392" y="368300"/>
            <a:ext cx="10945216" cy="6121400"/>
          </a:xfrm>
          <a:solidFill>
            <a:srgbClr val="FFFFCC"/>
          </a:solidFill>
          <a:ln w="57150">
            <a:solidFill>
              <a:srgbClr val="0A0A0A"/>
            </a:solidFill>
            <a:miter lim="800000"/>
            <a:headEnd/>
            <a:tailEnd/>
          </a:ln>
        </p:spPr>
        <p:txBody>
          <a:bodyPr/>
          <a:lstStyle/>
          <a:p>
            <a:pPr eaLnBrk="1" hangingPunct="1">
              <a:lnSpc>
                <a:spcPct val="150000"/>
              </a:lnSpc>
            </a:pPr>
            <a:r>
              <a:rPr lang="it-IT" altLang="it-IT" sz="1800" b="1" dirty="0">
                <a:solidFill>
                  <a:srgbClr val="0A0A0A"/>
                </a:solidFill>
              </a:rPr>
              <a:t>VV. 6-7:</a:t>
            </a:r>
            <a:r>
              <a:rPr lang="it-IT" altLang="it-IT" sz="1800" i="1" dirty="0">
                <a:solidFill>
                  <a:srgbClr val="0A0A0A"/>
                </a:solidFill>
              </a:rPr>
              <a:t> Questo vi dico per concessione non per comando. Vorrei che tutti fossero come me; ma ciascuno ha il proprio dono da Dio, chi in un modo, chi in un altro.</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Il celibato per Cristo è una grazia, il matrimonio </a:t>
            </a:r>
            <a:r>
              <a:rPr lang="it-IT" altLang="it-IT" sz="1800" i="1" dirty="0">
                <a:solidFill>
                  <a:srgbClr val="0A0A0A"/>
                </a:solidFill>
              </a:rPr>
              <a:t>nel Signore</a:t>
            </a:r>
            <a:r>
              <a:rPr lang="it-IT" altLang="it-IT" sz="1800" dirty="0">
                <a:solidFill>
                  <a:srgbClr val="0A0A0A"/>
                </a:solidFill>
              </a:rPr>
              <a:t> è una grazia. Due grazie diverse, ma complementari: ambedue vocazioni di Dio per crescere nella santità.</a:t>
            </a:r>
          </a:p>
          <a:p>
            <a:pPr eaLnBrk="1" hangingPunct="1">
              <a:lnSpc>
                <a:spcPct val="150000"/>
              </a:lnSpc>
            </a:pPr>
            <a:r>
              <a:rPr lang="it-IT" altLang="it-IT" sz="1800" b="1" dirty="0">
                <a:solidFill>
                  <a:srgbClr val="0A0A0A"/>
                </a:solidFill>
              </a:rPr>
              <a:t>VV. 8-9:</a:t>
            </a:r>
            <a:r>
              <a:rPr lang="it-IT" altLang="it-IT" sz="1800" dirty="0">
                <a:solidFill>
                  <a:srgbClr val="0A0A0A"/>
                </a:solidFill>
              </a:rPr>
              <a:t> </a:t>
            </a:r>
            <a:r>
              <a:rPr lang="it-IT" altLang="it-IT" sz="1800" i="1" dirty="0">
                <a:solidFill>
                  <a:srgbClr val="0A0A0A"/>
                </a:solidFill>
              </a:rPr>
              <a:t>Ai non sposati e alle vedove dico: è cosa buona per loro rimanere come sono; ma se non sanno vivere in continenza, si sposino; è meglio sposarsi che ardere.</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Paolo è felice di proporre la sua esperienza di celibe, ma valutando la situazione e l’ambiente di Corinto conclude che ognuno deve valutare bene le sue possibilità; non è facile vivere la castità assoluta. Con il termine </a:t>
            </a:r>
            <a:r>
              <a:rPr lang="it-IT" altLang="it-IT" sz="1800" i="1" dirty="0">
                <a:solidFill>
                  <a:srgbClr val="0A0A0A"/>
                </a:solidFill>
              </a:rPr>
              <a:t>ardere</a:t>
            </a:r>
            <a:r>
              <a:rPr lang="it-IT" altLang="it-IT" sz="1800" dirty="0">
                <a:solidFill>
                  <a:srgbClr val="0A0A0A"/>
                </a:solidFill>
              </a:rPr>
              <a:t> Paolo si riferisce alla sessualità anarchica e disordinata.</a:t>
            </a:r>
          </a:p>
          <a:p>
            <a:pPr eaLnBrk="1" hangingPunct="1">
              <a:lnSpc>
                <a:spcPct val="150000"/>
              </a:lnSpc>
            </a:pPr>
            <a:r>
              <a:rPr lang="it-IT" altLang="it-IT" sz="1800" b="1" dirty="0">
                <a:solidFill>
                  <a:srgbClr val="0A0A0A"/>
                </a:solidFill>
              </a:rPr>
              <a:t>VV. 10-11</a:t>
            </a:r>
            <a:r>
              <a:rPr lang="it-IT" altLang="it-IT" sz="1800" dirty="0">
                <a:solidFill>
                  <a:srgbClr val="0A0A0A"/>
                </a:solidFill>
              </a:rPr>
              <a:t>: </a:t>
            </a:r>
            <a:r>
              <a:rPr lang="it-IT" altLang="it-IT" sz="1800" i="1" dirty="0">
                <a:solidFill>
                  <a:srgbClr val="0A0A0A"/>
                </a:solidFill>
              </a:rPr>
              <a:t>Agli sposati poi ordino, non io, ma il Signore: la moglie non si separi dal marito, e qualora si separi, rimanga senza sposarsi o si riconcili con il marito, e il marito non ripudi la moglie.</a:t>
            </a:r>
            <a:endParaRPr lang="it-IT" altLang="it-IT" sz="1800" dirty="0">
              <a:solidFill>
                <a:srgbClr val="0A0A0A"/>
              </a:solidFill>
            </a:endParaRPr>
          </a:p>
          <a:p>
            <a:pPr eaLnBrk="1" hangingPunct="1">
              <a:lnSpc>
                <a:spcPct val="150000"/>
              </a:lnSpc>
              <a:buFont typeface="Arial" panose="020B0604020202020204" pitchFamily="34" charset="0"/>
              <a:buNone/>
            </a:pPr>
            <a:r>
              <a:rPr lang="it-IT" altLang="it-IT" sz="1800" dirty="0">
                <a:solidFill>
                  <a:srgbClr val="0A0A0A"/>
                </a:solidFill>
              </a:rPr>
              <a:t>     È comando del Signore la fedeltà per tutta la vita. Nessuno può passare a seconde nozze mentre è ancora in vita il coniuge</a:t>
            </a:r>
            <a:r>
              <a:rPr lang="it-IT" altLang="it-IT" sz="1800" dirty="0"/>
              <a: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descr="Papiro">
            <a:extLst>
              <a:ext uri="{FF2B5EF4-FFF2-40B4-BE49-F238E27FC236}">
                <a16:creationId xmlns:a16="http://schemas.microsoft.com/office/drawing/2014/main" id="{79D2243E-B76C-494E-A6AC-36D7CF1F3F6D}"/>
              </a:ext>
            </a:extLst>
          </p:cNvPr>
          <p:cNvSpPr>
            <a:spLocks noGrp="1" noRot="1" noChangeArrowheads="1"/>
          </p:cNvSpPr>
          <p:nvPr>
            <p:ph idx="1"/>
          </p:nvPr>
        </p:nvSpPr>
        <p:spPr>
          <a:xfrm>
            <a:off x="263352" y="296652"/>
            <a:ext cx="11665296" cy="6264696"/>
          </a:xfrm>
          <a:solidFill>
            <a:srgbClr val="FFFFCC"/>
          </a:solidFill>
          <a:ln w="57150">
            <a:solidFill>
              <a:srgbClr val="0A0A0A"/>
            </a:solidFill>
            <a:miter lim="800000"/>
            <a:headEnd/>
            <a:tailEnd/>
          </a:ln>
        </p:spPr>
        <p:txBody>
          <a:bodyPr/>
          <a:lstStyle/>
          <a:p>
            <a:pPr eaLnBrk="1" hangingPunct="1">
              <a:lnSpc>
                <a:spcPct val="150000"/>
              </a:lnSpc>
            </a:pPr>
            <a:r>
              <a:rPr lang="it-IT" altLang="it-IT" sz="1600" b="1" dirty="0">
                <a:solidFill>
                  <a:srgbClr val="0A0A0A"/>
                </a:solidFill>
              </a:rPr>
              <a:t>VV. 12-16</a:t>
            </a:r>
            <a:r>
              <a:rPr lang="it-IT" altLang="it-IT" sz="1600" dirty="0">
                <a:solidFill>
                  <a:srgbClr val="0A0A0A"/>
                </a:solidFill>
              </a:rPr>
              <a:t>: </a:t>
            </a:r>
            <a:r>
              <a:rPr lang="it-IT" altLang="it-IT" sz="1600" i="1" dirty="0">
                <a:solidFill>
                  <a:srgbClr val="0A0A0A"/>
                </a:solidFill>
              </a:rPr>
              <a:t>Agli altri dico io, non il Signore: se un nostro fratello ha la moglie non credente e questa consente a rimanere con lui, non la ripudi; e una donna che abbia il marito non credente, se questi consente a rimanere con lei, non lo ripudi: perché il marito non credente viene reso santo dalla moglie credente e la moglie non credente viene resa santa dal marito credente; altrimenti i vostri figli sarebbero impuri, mentre invece sono santi. Ma se il non credente vuole separarsi, si separi; in queste circostanze il fratello o la sorella non sono soggetti a servitù; Dio vi ha chiamati alla pace! E sai tu donna se salverai il marito? O che ne sai tu, uomo, se salverai la moglie?</a:t>
            </a:r>
            <a:endParaRPr lang="it-IT" altLang="it-IT" sz="1600" dirty="0">
              <a:solidFill>
                <a:srgbClr val="0A0A0A"/>
              </a:solidFill>
            </a:endParaRPr>
          </a:p>
          <a:p>
            <a:pPr eaLnBrk="1" hangingPunct="1">
              <a:lnSpc>
                <a:spcPct val="150000"/>
              </a:lnSpc>
            </a:pPr>
            <a:r>
              <a:rPr lang="it-IT" altLang="it-IT" sz="1600" dirty="0">
                <a:solidFill>
                  <a:srgbClr val="0A0A0A"/>
                </a:solidFill>
              </a:rPr>
              <a:t>Siamo di fronte a dei matrimoni preesistenti alla conversione al cristianesimo di uno dei due coniugi. Se il coniuge che rimane pagano non vuole più vivere con il coniuge diventato cristiano, quest’ultimo non deve preferire il coniuge a Cristo lasciando il cristianesimo per stare in pace con il coniuge: l’assoluto non è il matrimonio, ma Cristo.</a:t>
            </a:r>
          </a:p>
          <a:p>
            <a:pPr eaLnBrk="1" hangingPunct="1">
              <a:lnSpc>
                <a:spcPct val="150000"/>
              </a:lnSpc>
            </a:pPr>
            <a:r>
              <a:rPr lang="it-IT" altLang="it-IT" sz="1600" dirty="0">
                <a:solidFill>
                  <a:srgbClr val="0A0A0A"/>
                </a:solidFill>
              </a:rPr>
              <a:t>San Paolo richiama lo scopo del matrimonio: la santificazione attraverso l’altro.</a:t>
            </a:r>
          </a:p>
          <a:p>
            <a:pPr eaLnBrk="1" hangingPunct="1">
              <a:lnSpc>
                <a:spcPct val="150000"/>
              </a:lnSpc>
            </a:pPr>
            <a:r>
              <a:rPr lang="it-IT" altLang="it-IT" sz="1600" b="1" dirty="0">
                <a:solidFill>
                  <a:srgbClr val="0A0A0A"/>
                </a:solidFill>
              </a:rPr>
              <a:t>VV. 25-28</a:t>
            </a:r>
            <a:r>
              <a:rPr lang="it-IT" altLang="it-IT" sz="1600" dirty="0">
                <a:solidFill>
                  <a:srgbClr val="0A0A0A"/>
                </a:solidFill>
              </a:rPr>
              <a:t>: </a:t>
            </a:r>
            <a:r>
              <a:rPr lang="it-IT" altLang="it-IT" sz="1600" i="1" dirty="0">
                <a:solidFill>
                  <a:srgbClr val="0A0A0A"/>
                </a:solidFill>
              </a:rPr>
              <a:t>Quanto alle vergini, non ho alcun comando dal Signore, ma dò un consiglio, come uno che ha ottenuto misericordia dal Signore e merita fiducia. Penso dunque che sia bene per l’uomo, a causa della presente necessità, di rimanere così. Ti trovi legato ad una donna? Non cercare di scioglierti. Sei sciolto da una donna? Non andare a cercarla. Però se ti sposi non fai peccato, e se la giovane prende marito non fa peccato. Tuttavia costoro avranno tribolazioni nella carne, e io vorrei risparmiarvele.</a:t>
            </a:r>
            <a:endParaRPr lang="it-IT" altLang="it-IT" sz="1600" dirty="0">
              <a:solidFill>
                <a:srgbClr val="0A0A0A"/>
              </a:solidFill>
            </a:endParaRPr>
          </a:p>
          <a:p>
            <a:pPr eaLnBrk="1" hangingPunct="1">
              <a:lnSpc>
                <a:spcPct val="150000"/>
              </a:lnSpc>
            </a:pPr>
            <a:r>
              <a:rPr lang="it-IT" altLang="it-IT" sz="1600" dirty="0">
                <a:solidFill>
                  <a:srgbClr val="0A0A0A"/>
                </a:solidFill>
              </a:rPr>
              <a:t>Quando Paolo scrive questa lettera crede che la seconda venuta del Signore sia imminente ed è per questo motivo che a volte sembra che svaluti il matrimonio e proponga la superiorità del celibato. In realtà anche in questi versetti Paolo lascia trasparire una concezione sana e realistica della sessualità e del matrimonio.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24878" y="208182"/>
            <a:ext cx="11431761" cy="6244979"/>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2800" b="1" dirty="0">
                <a:solidFill>
                  <a:srgbClr val="050505"/>
                </a:solidFill>
                <a:latin typeface="Arial" panose="020B0604020202020204" pitchFamily="34" charset="0"/>
                <a:cs typeface="Arial" panose="020B0604020202020204" pitchFamily="34" charset="0"/>
              </a:rPr>
              <a:t>INFATUAZIONE</a:t>
            </a:r>
            <a:r>
              <a:rPr lang="it-IT" sz="2800" dirty="0">
                <a:solidFill>
                  <a:srgbClr val="050505"/>
                </a:solidFill>
                <a:latin typeface="Arial" panose="020B0604020202020204" pitchFamily="34" charset="0"/>
                <a:cs typeface="Arial" panose="020B0604020202020204" pitchFamily="34" charset="0"/>
              </a:rPr>
              <a:t> è la passione irragionevole a volte sproporzionata, di breve durata, verso una persona. </a:t>
            </a:r>
          </a:p>
          <a:p>
            <a:pPr lvl="1">
              <a:lnSpc>
                <a:spcPct val="150000"/>
              </a:lnSpc>
            </a:pPr>
            <a:r>
              <a:rPr lang="it-IT" sz="2800" dirty="0">
                <a:solidFill>
                  <a:srgbClr val="050505"/>
                </a:solidFill>
                <a:latin typeface="Arial" panose="020B0604020202020204" pitchFamily="34" charset="0"/>
                <a:cs typeface="Arial" panose="020B0604020202020204" pitchFamily="34" charset="0"/>
              </a:rPr>
              <a:t>Ti attira quella persona, ti «girano gli ormoni» ma non sai il perché.</a:t>
            </a:r>
          </a:p>
          <a:p>
            <a:pPr lvl="1">
              <a:lnSpc>
                <a:spcPct val="150000"/>
              </a:lnSpc>
            </a:pPr>
            <a:r>
              <a:rPr lang="it-IT" sz="2800" dirty="0">
                <a:solidFill>
                  <a:srgbClr val="050505"/>
                </a:solidFill>
                <a:latin typeface="Arial" panose="020B0604020202020204" pitchFamily="34" charset="0"/>
                <a:cs typeface="Arial" panose="020B0604020202020204" pitchFamily="34" charset="0"/>
              </a:rPr>
              <a:t>Spesso nell’innamoramento e infatuazione ci innamoriamo non della persona, ma di quello che sogniamo possa essere?</a:t>
            </a:r>
          </a:p>
          <a:p>
            <a:pPr lvl="1">
              <a:lnSpc>
                <a:spcPct val="150000"/>
              </a:lnSpc>
            </a:pPr>
            <a:r>
              <a:rPr lang="it-IT" sz="2800" dirty="0">
                <a:solidFill>
                  <a:srgbClr val="050505"/>
                </a:solidFill>
                <a:latin typeface="Arial" panose="020B0604020202020204" pitchFamily="34" charset="0"/>
                <a:cs typeface="Arial" panose="020B0604020202020204" pitchFamily="34" charset="0"/>
              </a:rPr>
              <a:t>L’infatuazione è il momento peggiore per conoscere realmente le persone, tutto è fantastico, «strabello». </a:t>
            </a:r>
          </a:p>
          <a:p>
            <a:pPr lvl="1">
              <a:lnSpc>
                <a:spcPct val="150000"/>
              </a:lnSpc>
            </a:pPr>
            <a:r>
              <a:rPr lang="it-IT" sz="2800" dirty="0">
                <a:solidFill>
                  <a:srgbClr val="050505"/>
                </a:solidFill>
                <a:latin typeface="Arial" panose="020B0604020202020204" pitchFamily="34" charset="0"/>
                <a:cs typeface="Arial" panose="020B0604020202020204" pitchFamily="34" charset="0"/>
              </a:rPr>
              <a:t>Spesso nell’infatuazione ci innamoriamo dei nostri sogni che poniamo sull’altro</a:t>
            </a:r>
          </a:p>
        </p:txBody>
      </p:sp>
    </p:spTree>
    <p:extLst>
      <p:ext uri="{BB962C8B-B14F-4D97-AF65-F5344CB8AC3E}">
        <p14:creationId xmlns:p14="http://schemas.microsoft.com/office/powerpoint/2010/main" val="21738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descr="Papiro">
            <a:extLst>
              <a:ext uri="{FF2B5EF4-FFF2-40B4-BE49-F238E27FC236}">
                <a16:creationId xmlns:a16="http://schemas.microsoft.com/office/drawing/2014/main" id="{920DE43A-846E-4D7A-8F3F-FFA38EAF3762}"/>
              </a:ext>
            </a:extLst>
          </p:cNvPr>
          <p:cNvSpPr>
            <a:spLocks noGrp="1" noRot="1" noChangeArrowheads="1"/>
          </p:cNvSpPr>
          <p:nvPr>
            <p:ph idx="1"/>
          </p:nvPr>
        </p:nvSpPr>
        <p:spPr>
          <a:xfrm>
            <a:off x="407368" y="476672"/>
            <a:ext cx="11449272" cy="5472608"/>
          </a:xfrm>
          <a:solidFill>
            <a:srgbClr val="FFFFCC"/>
          </a:solidFill>
          <a:ln w="57150">
            <a:solidFill>
              <a:srgbClr val="0A0A0A"/>
            </a:solidFill>
            <a:miter lim="800000"/>
            <a:headEnd/>
            <a:tailEnd/>
          </a:ln>
        </p:spPr>
        <p:txBody>
          <a:bodyPr/>
          <a:lstStyle/>
          <a:p>
            <a:pPr eaLnBrk="1" hangingPunct="1">
              <a:lnSpc>
                <a:spcPct val="150000"/>
              </a:lnSpc>
            </a:pPr>
            <a:r>
              <a:rPr lang="it-IT" altLang="it-IT" sz="1400" b="1" dirty="0">
                <a:solidFill>
                  <a:srgbClr val="0A0A0A"/>
                </a:solidFill>
              </a:rPr>
              <a:t>VV. 29-31:</a:t>
            </a:r>
            <a:r>
              <a:rPr lang="it-IT" altLang="it-IT" sz="1400" i="1" dirty="0">
                <a:solidFill>
                  <a:srgbClr val="0A0A0A"/>
                </a:solidFill>
              </a:rPr>
              <a:t> Questo vi dico, fratelli: il tempo ormai si è fatto breve; d’ora innanzi, quelli che hanno moglie, vivano come se non l’avessero; coloro che piangono, come se non piangessero e quelli che godono come se non godessero; quelli che comprano come se non possedessero; quelli che usano del mondo, come se non ne usassero appieno; perché passa la scena di questo mondo.</a:t>
            </a:r>
            <a:endParaRPr lang="it-IT" altLang="it-IT" sz="1400" dirty="0">
              <a:solidFill>
                <a:srgbClr val="0A0A0A"/>
              </a:solidFill>
            </a:endParaRPr>
          </a:p>
          <a:p>
            <a:pPr eaLnBrk="1" hangingPunct="1">
              <a:lnSpc>
                <a:spcPct val="150000"/>
              </a:lnSpc>
            </a:pPr>
            <a:r>
              <a:rPr lang="it-IT" altLang="it-IT" sz="1400" dirty="0">
                <a:solidFill>
                  <a:srgbClr val="0A0A0A"/>
                </a:solidFill>
              </a:rPr>
              <a:t>Ogni cosa va vissuta tenendo conto che la vita è un soffio e che tutte le realtà di questo mondo, compreso il matrimonio, sono realtà penultime. Tutto deve essere relativizzato, non per vivere nel disimpegno e nell’indifferenza, ma perché al primo posto sia messo Cristo, che è l’unico assoluto e definitivo della nostra vita. Tutto va rivisto e valutato alla luce della risurrezione e della vita eterna.</a:t>
            </a:r>
          </a:p>
          <a:p>
            <a:pPr eaLnBrk="1" hangingPunct="1">
              <a:lnSpc>
                <a:spcPct val="150000"/>
              </a:lnSpc>
            </a:pPr>
            <a:r>
              <a:rPr lang="it-IT" altLang="it-IT" sz="1400" b="1" dirty="0">
                <a:solidFill>
                  <a:srgbClr val="0A0A0A"/>
                </a:solidFill>
              </a:rPr>
              <a:t>VV. 32-35:</a:t>
            </a:r>
            <a:r>
              <a:rPr lang="it-IT" altLang="it-IT" sz="1400" dirty="0">
                <a:solidFill>
                  <a:srgbClr val="0A0A0A"/>
                </a:solidFill>
              </a:rPr>
              <a:t> </a:t>
            </a:r>
            <a:r>
              <a:rPr lang="it-IT" altLang="it-IT" sz="1400" i="1" dirty="0">
                <a:solidFill>
                  <a:srgbClr val="0A0A0A"/>
                </a:solidFill>
              </a:rPr>
              <a:t>Io vorrei vedervi senza preoccupazioni: chi non è sposato si preoccupa delle cose del Signore, come possa piacere al Signore; chi è sposato invece si preoccupa delle cose del mondo, come possa piacere alla moglie, e si trova diviso! Così la donna non sposata, come la vergine, si preoccupa delle cose del Signore per essere santa nel corpo e nello spirito; la donna sposata invece si preoccupa delle cose del mondo, come possa piacere al marito. Questo poi lo dico per il vostro bene, non per gettarvi un laccio, ma per indirizzarvi a ciò che è degno e vi tiene uniti al Signore senza distrazioni.</a:t>
            </a:r>
            <a:endParaRPr lang="it-IT" altLang="it-IT" sz="1400" dirty="0">
              <a:solidFill>
                <a:srgbClr val="0A0A0A"/>
              </a:solidFill>
            </a:endParaRPr>
          </a:p>
          <a:p>
            <a:pPr eaLnBrk="1" hangingPunct="1">
              <a:lnSpc>
                <a:spcPct val="150000"/>
              </a:lnSpc>
            </a:pPr>
            <a:r>
              <a:rPr lang="it-IT" altLang="it-IT" sz="1400" dirty="0">
                <a:solidFill>
                  <a:srgbClr val="0A0A0A"/>
                </a:solidFill>
              </a:rPr>
              <a:t>Questi versetti vanno sempre citati nel contesto di quelli precedenti che invitano a vivere </a:t>
            </a:r>
            <a:r>
              <a:rPr lang="it-IT" altLang="it-IT" sz="1400" i="1" dirty="0">
                <a:solidFill>
                  <a:srgbClr val="0A0A0A"/>
                </a:solidFill>
              </a:rPr>
              <a:t>come se non</a:t>
            </a:r>
            <a:r>
              <a:rPr lang="it-IT" altLang="it-IT" sz="1400" dirty="0">
                <a:solidFill>
                  <a:srgbClr val="0A0A0A"/>
                </a:solidFill>
              </a:rPr>
              <a:t>, nella prospettiva che la fine dei tempi è vicina. Lavorare per Cristo e per il Regno a tempo pieno è la vocazione di ogni cristiano. Ognuno valuti se lo può fare meglio sposandosi o vivendo celibe.</a:t>
            </a:r>
          </a:p>
          <a:p>
            <a:pPr eaLnBrk="1" hangingPunct="1">
              <a:lnSpc>
                <a:spcPct val="150000"/>
              </a:lnSpc>
            </a:pPr>
            <a:r>
              <a:rPr lang="it-IT" altLang="it-IT" sz="1400" b="1" dirty="0">
                <a:solidFill>
                  <a:srgbClr val="0A0A0A"/>
                </a:solidFill>
              </a:rPr>
              <a:t>V. 39:</a:t>
            </a:r>
            <a:r>
              <a:rPr lang="it-IT" altLang="it-IT" sz="1400" dirty="0">
                <a:solidFill>
                  <a:srgbClr val="0A0A0A"/>
                </a:solidFill>
              </a:rPr>
              <a:t> </a:t>
            </a:r>
            <a:r>
              <a:rPr lang="it-IT" altLang="it-IT" sz="1400" i="1" dirty="0">
                <a:solidFill>
                  <a:srgbClr val="0A0A0A"/>
                </a:solidFill>
              </a:rPr>
              <a:t>La moglie è vincolata per tutto il tempo in cui vive il marito; ma se il marito muore è libera di sposare chi vuole, purché ciò avvenga nel Signore.</a:t>
            </a:r>
            <a:endParaRPr lang="it-IT" altLang="it-IT" sz="1400" dirty="0">
              <a:solidFill>
                <a:srgbClr val="0A0A0A"/>
              </a:solidFill>
            </a:endParaRPr>
          </a:p>
          <a:p>
            <a:pPr eaLnBrk="1" hangingPunct="1">
              <a:lnSpc>
                <a:spcPct val="150000"/>
              </a:lnSpc>
            </a:pPr>
            <a:r>
              <a:rPr lang="it-IT" altLang="it-IT" sz="1400" dirty="0">
                <a:solidFill>
                  <a:srgbClr val="0A0A0A"/>
                </a:solidFill>
              </a:rPr>
              <a:t>Il vedovo o la vedova cristiani possono sposarsi di nuovo, ma solo con un partner che gli consenta di vivere il matrimonio </a:t>
            </a:r>
            <a:r>
              <a:rPr lang="it-IT" altLang="it-IT" sz="1400" i="1" dirty="0">
                <a:solidFill>
                  <a:srgbClr val="0A0A0A"/>
                </a:solidFill>
              </a:rPr>
              <a:t>nel Signore</a:t>
            </a:r>
            <a:r>
              <a:rPr lang="it-IT" altLang="it-IT" sz="1400" dirty="0">
                <a:solidFill>
                  <a:srgbClr val="0A0A0A"/>
                </a:solidFill>
              </a:rPr>
              <a:t>, ossia da cristiano. Per i cristiani il solo fatto nuovo del matrimonio era la fedeltà e l’amore insegnati da Cristo e vissuti da cristiani.</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descr="Papiro">
            <a:extLst>
              <a:ext uri="{FF2B5EF4-FFF2-40B4-BE49-F238E27FC236}">
                <a16:creationId xmlns:a16="http://schemas.microsoft.com/office/drawing/2014/main" id="{89059147-F3C7-40CD-982C-B16EA06A10E0}"/>
              </a:ext>
            </a:extLst>
          </p:cNvPr>
          <p:cNvSpPr>
            <a:spLocks noGrp="1" noRot="1" noChangeArrowheads="1"/>
          </p:cNvSpPr>
          <p:nvPr>
            <p:ph idx="1"/>
          </p:nvPr>
        </p:nvSpPr>
        <p:spPr>
          <a:xfrm>
            <a:off x="551384" y="188640"/>
            <a:ext cx="11089232" cy="6193110"/>
          </a:xfrm>
          <a:solidFill>
            <a:srgbClr val="FFFFCC"/>
          </a:solidFill>
          <a:ln w="57150">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1800" b="1" dirty="0">
                <a:solidFill>
                  <a:srgbClr val="0A0A0A"/>
                </a:solidFill>
              </a:rPr>
              <a:t>Efesini 5,21-33</a:t>
            </a:r>
          </a:p>
          <a:p>
            <a:pPr algn="ctr" eaLnBrk="1" hangingPunct="1">
              <a:lnSpc>
                <a:spcPct val="150000"/>
              </a:lnSpc>
              <a:buFont typeface="Arial" panose="020B0604020202020204" pitchFamily="34" charset="0"/>
              <a:buNone/>
            </a:pPr>
            <a:endParaRPr lang="it-IT" altLang="it-IT" sz="1800" i="1" dirty="0">
              <a:solidFill>
                <a:srgbClr val="0A0A0A"/>
              </a:solidFill>
            </a:endParaRPr>
          </a:p>
          <a:p>
            <a:pPr eaLnBrk="1" hangingPunct="1">
              <a:lnSpc>
                <a:spcPct val="150000"/>
              </a:lnSpc>
            </a:pPr>
            <a:r>
              <a:rPr lang="it-IT" altLang="it-IT" sz="1600" i="1" dirty="0">
                <a:solidFill>
                  <a:srgbClr val="0A0A0A"/>
                </a:solidFill>
              </a:rPr>
              <a:t>Siate sottomessi gli uni agli altri nel timore di Cristo.</a:t>
            </a:r>
          </a:p>
          <a:p>
            <a:pPr eaLnBrk="1" hangingPunct="1">
              <a:lnSpc>
                <a:spcPct val="150000"/>
              </a:lnSpc>
            </a:pPr>
            <a:r>
              <a:rPr lang="it-IT" altLang="it-IT" sz="1600" i="1" dirty="0">
                <a:solidFill>
                  <a:srgbClr val="0A0A0A"/>
                </a:solidFill>
              </a:rPr>
              <a:t>Le mogli siano sottomesse ai mariti come al Signore; il marito infatti è capo della moglie, come anche Cristo è capo della Chiesa, lui che è il salvatore del suo corpo. E come la Chiesa sta sottomessa a Cristo, così anche le mogli siano soggette ai loro mariti in tutto.</a:t>
            </a:r>
          </a:p>
          <a:p>
            <a:pPr eaLnBrk="1" hangingPunct="1">
              <a:lnSpc>
                <a:spcPct val="150000"/>
              </a:lnSpc>
            </a:pPr>
            <a:r>
              <a:rPr lang="it-IT" altLang="it-IT" sz="1600" i="1" dirty="0">
                <a:solidFill>
                  <a:srgbClr val="0A0A0A"/>
                </a:solidFill>
              </a:rPr>
              <a:t>E voi, mariti, amate le vostre mogli, come Cristo ha amato la Chiesa e ha dato se stesso per lei, per renderla santa, purificandola per mezzo del lavacro dell’acqua accompagnato dalla parola, al fine di farsi comparire davanti la sua Chiesa tutta gloriosa, senza macchia né ruga o alcunché di simile, ma santa e immacolata. </a:t>
            </a:r>
          </a:p>
          <a:p>
            <a:pPr eaLnBrk="1" hangingPunct="1">
              <a:lnSpc>
                <a:spcPct val="150000"/>
              </a:lnSpc>
            </a:pPr>
            <a:r>
              <a:rPr lang="it-IT" altLang="it-IT" sz="1600" i="1" dirty="0">
                <a:solidFill>
                  <a:srgbClr val="0A0A0A"/>
                </a:solidFill>
              </a:rPr>
              <a:t>Così anche i mariti hanno il dovere di amare le mogli come il proprio corpo, perché chi ama la propria moglie ama se stesso. </a:t>
            </a:r>
          </a:p>
          <a:p>
            <a:pPr eaLnBrk="1" hangingPunct="1">
              <a:lnSpc>
                <a:spcPct val="150000"/>
              </a:lnSpc>
            </a:pPr>
            <a:r>
              <a:rPr lang="it-IT" altLang="it-IT" sz="1600" i="1" dirty="0">
                <a:solidFill>
                  <a:srgbClr val="0A0A0A"/>
                </a:solidFill>
              </a:rPr>
              <a:t>Nessuno mai infatti ha preso in odio la propria carne; al contrario la nutre e la cura, come fa Cristo con la Chiesa, poiché siamo membra del suo corpo. Per questo l’uomo lascerà suo padre e sua madre e si unirà alla sua donna e i due formeranno una carne sola. </a:t>
            </a:r>
          </a:p>
          <a:p>
            <a:pPr eaLnBrk="1" hangingPunct="1">
              <a:lnSpc>
                <a:spcPct val="150000"/>
              </a:lnSpc>
            </a:pPr>
            <a:r>
              <a:rPr lang="it-IT" altLang="it-IT" sz="1600" i="1" dirty="0">
                <a:solidFill>
                  <a:srgbClr val="0A0A0A"/>
                </a:solidFill>
              </a:rPr>
              <a:t>Questo mistero è grande; lo dico in riferimento a Cristo e alla Chiesa! </a:t>
            </a:r>
          </a:p>
          <a:p>
            <a:pPr eaLnBrk="1" hangingPunct="1">
              <a:lnSpc>
                <a:spcPct val="150000"/>
              </a:lnSpc>
            </a:pPr>
            <a:r>
              <a:rPr lang="it-IT" altLang="it-IT" sz="1600" i="1" dirty="0">
                <a:solidFill>
                  <a:srgbClr val="0A0A0A"/>
                </a:solidFill>
              </a:rPr>
              <a:t>Quindi anche voi, ciascuno da parte sua, ami la propria moglie come se stesso, e la donna sia rispettosa verso il marito.</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descr="Papiro">
            <a:extLst>
              <a:ext uri="{FF2B5EF4-FFF2-40B4-BE49-F238E27FC236}">
                <a16:creationId xmlns:a16="http://schemas.microsoft.com/office/drawing/2014/main" id="{97253D8B-0439-4140-908D-13FFA7E97CB2}"/>
              </a:ext>
            </a:extLst>
          </p:cNvPr>
          <p:cNvSpPr>
            <a:spLocks noGrp="1" noRot="1" noChangeArrowheads="1"/>
          </p:cNvSpPr>
          <p:nvPr>
            <p:ph idx="1"/>
          </p:nvPr>
        </p:nvSpPr>
        <p:spPr>
          <a:xfrm>
            <a:off x="479376" y="476250"/>
            <a:ext cx="11089232" cy="5905500"/>
          </a:xfrm>
          <a:solidFill>
            <a:srgbClr val="FFFFCC"/>
          </a:solidFill>
          <a:ln w="57150">
            <a:solidFill>
              <a:srgbClr val="0A0A0A"/>
            </a:solidFill>
            <a:miter lim="800000"/>
            <a:headEnd/>
            <a:tailEnd/>
          </a:ln>
        </p:spPr>
        <p:txBody>
          <a:bodyPr/>
          <a:lstStyle/>
          <a:p>
            <a:pPr eaLnBrk="1" hangingPunct="1">
              <a:lnSpc>
                <a:spcPct val="150000"/>
              </a:lnSpc>
            </a:pPr>
            <a:r>
              <a:rPr lang="it-IT" altLang="it-IT" dirty="0">
                <a:solidFill>
                  <a:srgbClr val="0A0A0A"/>
                </a:solidFill>
              </a:rPr>
              <a:t>Questo è un testo molto importante per capire la realtà del matrimonio in tutta la sua ricchezza. Paolo e i primi cristiani hanno assunto i codici familiari del loro tempo, cercando di viverli in modo nuovo. La novità consiste nel vivere le leggi che regolavano la famiglia secondo l’insegnamento e l’esempio di Cristo. I cristiani di ogni tempo devono obbedire alle giuste leggi vigenti, cercando di superarle con la vita.</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descr="Papiro">
            <a:extLst>
              <a:ext uri="{FF2B5EF4-FFF2-40B4-BE49-F238E27FC236}">
                <a16:creationId xmlns:a16="http://schemas.microsoft.com/office/drawing/2014/main" id="{B90FDEC4-27F1-4F31-986D-A951CDBC0834}"/>
              </a:ext>
            </a:extLst>
          </p:cNvPr>
          <p:cNvSpPr>
            <a:spLocks noGrp="1" noRot="1" noChangeArrowheads="1"/>
          </p:cNvSpPr>
          <p:nvPr>
            <p:ph idx="1"/>
          </p:nvPr>
        </p:nvSpPr>
        <p:spPr>
          <a:xfrm>
            <a:off x="695400" y="476250"/>
            <a:ext cx="11017224" cy="5905500"/>
          </a:xfrm>
          <a:solidFill>
            <a:srgbClr val="FFFFCC"/>
          </a:solidFill>
          <a:ln w="57150">
            <a:solidFill>
              <a:srgbClr val="0A0A0A"/>
            </a:solidFill>
            <a:miter lim="800000"/>
            <a:headEnd/>
            <a:tailEnd/>
          </a:ln>
        </p:spPr>
        <p:txBody>
          <a:bodyPr/>
          <a:lstStyle/>
          <a:p>
            <a:pPr eaLnBrk="1" hangingPunct="1">
              <a:lnSpc>
                <a:spcPct val="150000"/>
              </a:lnSpc>
            </a:pPr>
            <a:r>
              <a:rPr lang="it-IT" altLang="it-IT" b="1" dirty="0">
                <a:solidFill>
                  <a:srgbClr val="0A0A0A"/>
                </a:solidFill>
              </a:rPr>
              <a:t>V. 21:</a:t>
            </a:r>
            <a:r>
              <a:rPr lang="it-IT" altLang="it-IT" i="1" dirty="0">
                <a:solidFill>
                  <a:srgbClr val="0A0A0A"/>
                </a:solidFill>
              </a:rPr>
              <a:t> Siate sottomessi gli uni agli altri nel timore di Cristo</a:t>
            </a:r>
            <a:r>
              <a:rPr lang="it-IT" altLang="it-IT" dirty="0">
                <a:solidFill>
                  <a:srgbClr val="0A0A0A"/>
                </a:solidFill>
              </a:rPr>
              <a:t>.</a:t>
            </a:r>
          </a:p>
          <a:p>
            <a:pPr eaLnBrk="1" hangingPunct="1">
              <a:lnSpc>
                <a:spcPct val="150000"/>
              </a:lnSpc>
            </a:pPr>
            <a:r>
              <a:rPr lang="it-IT" altLang="it-IT" dirty="0">
                <a:solidFill>
                  <a:srgbClr val="0A0A0A"/>
                </a:solidFill>
              </a:rPr>
              <a:t>Subito viene sottolineata la reciprocità. Ognuno sarà sottomesso all’altro secondo il vangelo di Cristo. Viene eliminato ogni atteggiamento di supremazia; nella famiglia tutti devono essere reciprocamente sottomessi: tutti servi di tutti, nessuno padrone di nessuno.</a:t>
            </a:r>
          </a:p>
          <a:p>
            <a:pPr eaLnBrk="1" hangingPunct="1">
              <a:buFont typeface="Arial" panose="020B0604020202020204" pitchFamily="34" charset="0"/>
              <a:buNone/>
            </a:pPr>
            <a:endParaRPr lang="it-IT" altLang="it-IT" dirty="0">
              <a:solidFill>
                <a:srgbClr val="0A0A0A"/>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Papiro">
            <a:extLst>
              <a:ext uri="{FF2B5EF4-FFF2-40B4-BE49-F238E27FC236}">
                <a16:creationId xmlns:a16="http://schemas.microsoft.com/office/drawing/2014/main" id="{85701C09-BB37-41B2-A464-07BFF184746E}"/>
              </a:ext>
            </a:extLst>
          </p:cNvPr>
          <p:cNvSpPr>
            <a:spLocks noGrp="1" noRot="1" noChangeArrowheads="1"/>
          </p:cNvSpPr>
          <p:nvPr>
            <p:ph idx="1"/>
          </p:nvPr>
        </p:nvSpPr>
        <p:spPr>
          <a:xfrm>
            <a:off x="767408" y="476250"/>
            <a:ext cx="10801200" cy="5905500"/>
          </a:xfrm>
          <a:solidFill>
            <a:srgbClr val="FFFFCC"/>
          </a:solidFill>
          <a:ln w="57150">
            <a:solidFill>
              <a:srgbClr val="0A0A0A"/>
            </a:solidFill>
          </a:ln>
        </p:spPr>
        <p:txBody>
          <a:bodyPr rtlCol="0">
            <a:normAutofit lnSpcReduction="10000"/>
          </a:bodyPr>
          <a:lstStyle/>
          <a:p>
            <a:pPr eaLnBrk="1" fontAlgn="auto" hangingPunct="1">
              <a:lnSpc>
                <a:spcPct val="150000"/>
              </a:lnSpc>
              <a:spcAft>
                <a:spcPts val="0"/>
              </a:spcAft>
              <a:defRPr/>
            </a:pPr>
            <a:r>
              <a:rPr lang="it-IT" sz="2800" b="1" dirty="0">
                <a:solidFill>
                  <a:srgbClr val="0A0A0A"/>
                </a:solidFill>
              </a:rPr>
              <a:t>VV. 22-24:</a:t>
            </a:r>
            <a:r>
              <a:rPr lang="it-IT" sz="2800" dirty="0">
                <a:solidFill>
                  <a:srgbClr val="0A0A0A"/>
                </a:solidFill>
              </a:rPr>
              <a:t> </a:t>
            </a:r>
            <a:r>
              <a:rPr lang="it-IT" sz="2800" i="1" dirty="0">
                <a:solidFill>
                  <a:srgbClr val="0A0A0A"/>
                </a:solidFill>
              </a:rPr>
              <a:t>Le mogli siano sottomesse ai mariti come al Signore; il marito infatti è capo della moglie, come anche Cristo è capo della Chiesa, lui che è il salvatore del suo corpo. </a:t>
            </a:r>
          </a:p>
          <a:p>
            <a:pPr eaLnBrk="1" fontAlgn="auto" hangingPunct="1">
              <a:lnSpc>
                <a:spcPct val="150000"/>
              </a:lnSpc>
              <a:spcAft>
                <a:spcPts val="0"/>
              </a:spcAft>
              <a:buNone/>
              <a:defRPr/>
            </a:pPr>
            <a:r>
              <a:rPr lang="it-IT" sz="2800" i="1" dirty="0">
                <a:solidFill>
                  <a:srgbClr val="0A0A0A"/>
                </a:solidFill>
              </a:rPr>
              <a:t>   E come la Chiesa sta sottomessa a Cristo, così anche le mogli siano soggette ai loro mariti in tutto.</a:t>
            </a:r>
            <a:endParaRPr lang="it-IT" sz="2800" dirty="0">
              <a:solidFill>
                <a:srgbClr val="0A0A0A"/>
              </a:solidFill>
            </a:endParaRPr>
          </a:p>
          <a:p>
            <a:pPr eaLnBrk="1" fontAlgn="auto" hangingPunct="1">
              <a:lnSpc>
                <a:spcPct val="150000"/>
              </a:lnSpc>
              <a:spcAft>
                <a:spcPts val="0"/>
              </a:spcAft>
              <a:defRPr/>
            </a:pPr>
            <a:r>
              <a:rPr lang="it-IT" sz="2800" dirty="0">
                <a:solidFill>
                  <a:srgbClr val="0A0A0A"/>
                </a:solidFill>
              </a:rPr>
              <a:t>Il marito e la moglie riproducono nella realtà di coppia lo stesso rapporto di Cristo con la Chiesa. </a:t>
            </a:r>
          </a:p>
          <a:p>
            <a:pPr eaLnBrk="1" fontAlgn="auto" hangingPunct="1">
              <a:lnSpc>
                <a:spcPct val="150000"/>
              </a:lnSpc>
              <a:spcAft>
                <a:spcPts val="0"/>
              </a:spcAft>
              <a:buNone/>
              <a:defRPr/>
            </a:pPr>
            <a:r>
              <a:rPr lang="it-IT" sz="2800" dirty="0">
                <a:solidFill>
                  <a:srgbClr val="0A0A0A"/>
                </a:solidFill>
              </a:rPr>
              <a:t>    Noteremo nel versetto seguente che la posizione del marito non è per nulla comoda o vantaggiosa, ma più esigente e impegnativa.</a:t>
            </a:r>
          </a:p>
          <a:p>
            <a:pPr eaLnBrk="1" fontAlgn="auto" hangingPunct="1">
              <a:lnSpc>
                <a:spcPct val="90000"/>
              </a:lnSpc>
              <a:spcAft>
                <a:spcPts val="0"/>
              </a:spcAft>
              <a:buNone/>
              <a:defRPr/>
            </a:pPr>
            <a:endParaRPr lang="it-IT" sz="2800" dirty="0">
              <a:solidFill>
                <a:srgbClr val="0A0A0A"/>
              </a:solidFill>
              <a:effectLst>
                <a:outerShdw blurRad="38100" dist="38100" dir="2700000" algn="tl">
                  <a:srgbClr val="FFFFFF"/>
                </a:outerShdw>
              </a:effectLst>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descr="Papiro">
            <a:extLst>
              <a:ext uri="{FF2B5EF4-FFF2-40B4-BE49-F238E27FC236}">
                <a16:creationId xmlns:a16="http://schemas.microsoft.com/office/drawing/2014/main" id="{73A106B5-0580-4319-8903-AB39FE70B80D}"/>
              </a:ext>
            </a:extLst>
          </p:cNvPr>
          <p:cNvSpPr>
            <a:spLocks noGrp="1" noRot="1" noChangeArrowheads="1"/>
          </p:cNvSpPr>
          <p:nvPr>
            <p:ph idx="1"/>
          </p:nvPr>
        </p:nvSpPr>
        <p:spPr>
          <a:xfrm>
            <a:off x="623392" y="476250"/>
            <a:ext cx="11089232" cy="5905500"/>
          </a:xfrm>
          <a:solidFill>
            <a:srgbClr val="FFFFCC"/>
          </a:solidFill>
          <a:ln w="57150">
            <a:solidFill>
              <a:srgbClr val="0A0A0A"/>
            </a:solidFill>
            <a:miter lim="800000"/>
            <a:headEnd/>
            <a:tailEnd/>
          </a:ln>
        </p:spPr>
        <p:txBody>
          <a:bodyPr/>
          <a:lstStyle/>
          <a:p>
            <a:pPr eaLnBrk="1" hangingPunct="1">
              <a:lnSpc>
                <a:spcPct val="150000"/>
              </a:lnSpc>
            </a:pPr>
            <a:r>
              <a:rPr lang="it-IT" altLang="it-IT" sz="2000" b="1" dirty="0">
                <a:solidFill>
                  <a:srgbClr val="0A0A0A"/>
                </a:solidFill>
              </a:rPr>
              <a:t>V. 25:</a:t>
            </a:r>
            <a:r>
              <a:rPr lang="it-IT" altLang="it-IT" sz="2000" dirty="0">
                <a:solidFill>
                  <a:srgbClr val="0A0A0A"/>
                </a:solidFill>
              </a:rPr>
              <a:t> </a:t>
            </a:r>
            <a:r>
              <a:rPr lang="it-IT" altLang="it-IT" sz="2000" i="1" dirty="0">
                <a:solidFill>
                  <a:srgbClr val="0A0A0A"/>
                </a:solidFill>
              </a:rPr>
              <a:t>E voi, mariti, amate le vostre mogli, come Cristo ha amato la Chiesa e ha dato se stesso per lei.</a:t>
            </a:r>
            <a:endParaRPr lang="it-IT" altLang="it-IT" sz="2000" dirty="0">
              <a:solidFill>
                <a:srgbClr val="0A0A0A"/>
              </a:solidFill>
            </a:endParaRPr>
          </a:p>
          <a:p>
            <a:pPr eaLnBrk="1" hangingPunct="1">
              <a:lnSpc>
                <a:spcPct val="150000"/>
              </a:lnSpc>
            </a:pPr>
            <a:r>
              <a:rPr lang="it-IT" altLang="it-IT" sz="2000" dirty="0">
                <a:solidFill>
                  <a:srgbClr val="0A0A0A"/>
                </a:solidFill>
              </a:rPr>
              <a:t>Il marito deve amare </a:t>
            </a:r>
            <a:r>
              <a:rPr lang="it-IT" altLang="it-IT" sz="2000" i="1" dirty="0">
                <a:solidFill>
                  <a:srgbClr val="0A0A0A"/>
                </a:solidFill>
              </a:rPr>
              <a:t>come</a:t>
            </a:r>
            <a:r>
              <a:rPr lang="it-IT" altLang="it-IT" sz="2000" dirty="0">
                <a:solidFill>
                  <a:srgbClr val="0A0A0A"/>
                </a:solidFill>
              </a:rPr>
              <a:t> il Cristo e quindi </a:t>
            </a:r>
            <a:r>
              <a:rPr lang="it-IT" altLang="it-IT" sz="2000" i="1" dirty="0">
                <a:solidFill>
                  <a:srgbClr val="0A0A0A"/>
                </a:solidFill>
              </a:rPr>
              <a:t>darà se stesso</a:t>
            </a:r>
            <a:r>
              <a:rPr lang="it-IT" altLang="it-IT" sz="2000" dirty="0">
                <a:solidFill>
                  <a:srgbClr val="0A0A0A"/>
                </a:solidFill>
              </a:rPr>
              <a:t> per la moglie. Questo amore di </a:t>
            </a:r>
            <a:r>
              <a:rPr lang="it-IT" altLang="it-IT" sz="2000" dirty="0" err="1">
                <a:solidFill>
                  <a:srgbClr val="0A0A0A"/>
                </a:solidFill>
              </a:rPr>
              <a:t>agàpe</a:t>
            </a:r>
            <a:r>
              <a:rPr lang="it-IT" altLang="it-IT" sz="2000" dirty="0">
                <a:solidFill>
                  <a:srgbClr val="0A0A0A"/>
                </a:solidFill>
              </a:rPr>
              <a:t> è l’opposto di ogni egoismo, di ogni atteggiamento di superiorità o di asservimento. I mariti devono dare se stessi ossia amare le proprie mogli fino a dare la vita per loro, come ha fatto Cristo per la sua Chiesa.</a:t>
            </a:r>
          </a:p>
          <a:p>
            <a:pPr eaLnBrk="1" hangingPunct="1">
              <a:lnSpc>
                <a:spcPct val="150000"/>
              </a:lnSpc>
            </a:pPr>
            <a:r>
              <a:rPr lang="it-IT" altLang="it-IT" sz="2000" b="1" dirty="0">
                <a:solidFill>
                  <a:srgbClr val="0A0A0A"/>
                </a:solidFill>
              </a:rPr>
              <a:t>VV. 28-30</a:t>
            </a:r>
            <a:r>
              <a:rPr lang="it-IT" altLang="it-IT" sz="2000" dirty="0">
                <a:solidFill>
                  <a:srgbClr val="0A0A0A"/>
                </a:solidFill>
              </a:rPr>
              <a:t>: </a:t>
            </a:r>
            <a:r>
              <a:rPr lang="it-IT" altLang="it-IT" sz="2000" i="1" dirty="0">
                <a:solidFill>
                  <a:srgbClr val="0A0A0A"/>
                </a:solidFill>
              </a:rPr>
              <a:t>Così anche i mariti hanno il dovere di amare le mogli come il proprio corpo, perché chi ama la propria moglie ama se stesso. Nessuno mai, infatti, ha preso in odio la propria carne; al contrario la nutre e la cura, come fa Cristo con la Chiesa, poiché siamo membra del suo corpo.</a:t>
            </a:r>
            <a:endParaRPr lang="it-IT" altLang="it-IT" sz="2000" dirty="0">
              <a:solidFill>
                <a:srgbClr val="0A0A0A"/>
              </a:solidFill>
            </a:endParaRPr>
          </a:p>
          <a:p>
            <a:pPr eaLnBrk="1" hangingPunct="1">
              <a:lnSpc>
                <a:spcPct val="150000"/>
              </a:lnSpc>
            </a:pPr>
            <a:r>
              <a:rPr lang="it-IT" altLang="it-IT" sz="2000" dirty="0">
                <a:solidFill>
                  <a:srgbClr val="0A0A0A"/>
                </a:solidFill>
              </a:rPr>
              <a:t>La vita di coppia deve riprodurre negli sposi la donazione di Cristo per la Chiesa.</a:t>
            </a:r>
          </a:p>
          <a:p>
            <a:pPr eaLnBrk="1" hangingPunct="1">
              <a:lnSpc>
                <a:spcPct val="150000"/>
              </a:lnSpc>
            </a:pPr>
            <a:r>
              <a:rPr lang="it-IT" altLang="it-IT" sz="2000" dirty="0">
                <a:solidFill>
                  <a:srgbClr val="0A0A0A"/>
                </a:solidFill>
              </a:rPr>
              <a:t>Ognuno farà dono di sé nell’altro, come Cristo si dona alla Chiesa. </a:t>
            </a:r>
          </a:p>
          <a:p>
            <a:pPr eaLnBrk="1" hangingPunct="1">
              <a:lnSpc>
                <a:spcPct val="150000"/>
              </a:lnSpc>
            </a:pPr>
            <a:r>
              <a:rPr lang="it-IT" altLang="it-IT" sz="2000" dirty="0">
                <a:solidFill>
                  <a:srgbClr val="0A0A0A"/>
                </a:solidFill>
              </a:rPr>
              <a:t>La coppia è manifestazione dell’amore di Cristo proprio nel modo in cui gli sposi si amano.</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Papiro">
            <a:extLst>
              <a:ext uri="{FF2B5EF4-FFF2-40B4-BE49-F238E27FC236}">
                <a16:creationId xmlns:a16="http://schemas.microsoft.com/office/drawing/2014/main" id="{583BF7AA-10EE-4AFA-B938-81D78AFBF837}"/>
              </a:ext>
            </a:extLst>
          </p:cNvPr>
          <p:cNvSpPr>
            <a:spLocks noGrp="1" noRot="1" noChangeArrowheads="1"/>
          </p:cNvSpPr>
          <p:nvPr>
            <p:ph idx="1"/>
          </p:nvPr>
        </p:nvSpPr>
        <p:spPr>
          <a:xfrm>
            <a:off x="767408" y="476250"/>
            <a:ext cx="10873208" cy="5905500"/>
          </a:xfrm>
          <a:solidFill>
            <a:srgbClr val="FFFFCC"/>
          </a:solidFill>
          <a:ln w="57150">
            <a:solidFill>
              <a:srgbClr val="0A0A0A"/>
            </a:solidFill>
          </a:ln>
        </p:spPr>
        <p:txBody>
          <a:bodyPr rtlCol="0">
            <a:normAutofit fontScale="92500" lnSpcReduction="10000"/>
          </a:bodyPr>
          <a:lstStyle/>
          <a:p>
            <a:pPr eaLnBrk="1" fontAlgn="auto" hangingPunct="1">
              <a:lnSpc>
                <a:spcPct val="150000"/>
              </a:lnSpc>
              <a:spcAft>
                <a:spcPts val="0"/>
              </a:spcAft>
              <a:defRPr/>
            </a:pPr>
            <a:r>
              <a:rPr lang="it-IT" sz="2800" b="1" dirty="0">
                <a:solidFill>
                  <a:srgbClr val="0A0A0A"/>
                </a:solidFill>
              </a:rPr>
              <a:t>VV. 31-32:</a:t>
            </a:r>
            <a:r>
              <a:rPr lang="it-IT" sz="2800" dirty="0">
                <a:solidFill>
                  <a:srgbClr val="0A0A0A"/>
                </a:solidFill>
              </a:rPr>
              <a:t> </a:t>
            </a:r>
            <a:r>
              <a:rPr lang="it-IT" sz="2800" i="1" dirty="0">
                <a:solidFill>
                  <a:srgbClr val="0A0A0A"/>
                </a:solidFill>
              </a:rPr>
              <a:t>Per questo l’uomo lascerà suo padre e sua madre e si unirà alla sua donna e i due formeranno una carne sola. Questo mistero è grande; lo dico in riferimento a Cristo e alla Chiesa.</a:t>
            </a:r>
            <a:endParaRPr lang="it-IT" sz="2800" dirty="0">
              <a:solidFill>
                <a:srgbClr val="0A0A0A"/>
              </a:solidFill>
            </a:endParaRPr>
          </a:p>
          <a:p>
            <a:pPr eaLnBrk="1" fontAlgn="auto" hangingPunct="1">
              <a:lnSpc>
                <a:spcPct val="150000"/>
              </a:lnSpc>
              <a:spcAft>
                <a:spcPts val="0"/>
              </a:spcAft>
              <a:defRPr/>
            </a:pPr>
            <a:r>
              <a:rPr lang="it-IT" sz="2800" dirty="0">
                <a:solidFill>
                  <a:srgbClr val="0A0A0A"/>
                </a:solidFill>
              </a:rPr>
              <a:t>La citazione della Genesi ricorda che la coppia è immagine e partecipazione dell’amore fecondo e creatore di Dio. Con questa immagine si può capire il mistero dell’unione di Cristo con la Chiesa. </a:t>
            </a:r>
          </a:p>
          <a:p>
            <a:pPr eaLnBrk="1" fontAlgn="auto" hangingPunct="1">
              <a:lnSpc>
                <a:spcPct val="150000"/>
              </a:lnSpc>
              <a:spcAft>
                <a:spcPts val="0"/>
              </a:spcAft>
              <a:defRPr/>
            </a:pPr>
            <a:r>
              <a:rPr lang="it-IT" sz="2800" dirty="0">
                <a:solidFill>
                  <a:srgbClr val="0A0A0A"/>
                </a:solidFill>
              </a:rPr>
              <a:t>Mistero significa: il piano di salvezza realizzato da Cristo che continua a rivelarsi e a realizzarsi nel tempo per mezzo della Chiesa. Così gli sposi continuano a rivelare e a realizzare nella loro vita l’amore di Dio manifestato in Cristo Gesù</a:t>
            </a:r>
            <a:r>
              <a:rPr lang="it-IT" sz="2800" dirty="0">
                <a:solidFill>
                  <a:srgbClr val="0A0A0A"/>
                </a:solidFill>
                <a:effectLst>
                  <a:outerShdw blurRad="38100" dist="38100" dir="2700000" algn="tl">
                    <a:srgbClr val="FFFFFF"/>
                  </a:outerShdw>
                </a:effectLst>
              </a:rPr>
              <a: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Papiro">
            <a:extLst>
              <a:ext uri="{FF2B5EF4-FFF2-40B4-BE49-F238E27FC236}">
                <a16:creationId xmlns:a16="http://schemas.microsoft.com/office/drawing/2014/main" id="{48DEFA48-D199-41C3-AB0E-7FD47030C17A}"/>
              </a:ext>
            </a:extLst>
          </p:cNvPr>
          <p:cNvSpPr>
            <a:spLocks noGrp="1" noRot="1" noChangeArrowheads="1"/>
          </p:cNvSpPr>
          <p:nvPr>
            <p:ph idx="1"/>
          </p:nvPr>
        </p:nvSpPr>
        <p:spPr>
          <a:xfrm>
            <a:off x="839416" y="476250"/>
            <a:ext cx="10729192"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La coppia e la Chiesa sono segno, manifestazione e presenza dell’amore di Dio rivelato in Cristo. </a:t>
            </a:r>
          </a:p>
          <a:p>
            <a:pPr eaLnBrk="1" fontAlgn="auto" hangingPunct="1">
              <a:lnSpc>
                <a:spcPct val="150000"/>
              </a:lnSpc>
              <a:spcAft>
                <a:spcPts val="0"/>
              </a:spcAft>
              <a:defRPr/>
            </a:pPr>
            <a:r>
              <a:rPr lang="it-IT" dirty="0">
                <a:solidFill>
                  <a:srgbClr val="0A0A0A"/>
                </a:solidFill>
              </a:rPr>
              <a:t>Il matrimonio è partecipazione alla morte e alla risurrezione di Cristo. Nella coppia deve avvenire ciò che è avvenuto in Cristo: vincere il male passando dalla morte alla risurrezione.</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descr="Papiro">
            <a:extLst>
              <a:ext uri="{FF2B5EF4-FFF2-40B4-BE49-F238E27FC236}">
                <a16:creationId xmlns:a16="http://schemas.microsoft.com/office/drawing/2014/main" id="{5C8C3CF8-59DD-43A0-96ED-3B57B2222820}"/>
              </a:ext>
            </a:extLst>
          </p:cNvPr>
          <p:cNvSpPr>
            <a:spLocks noGrp="1" noRot="1" noChangeArrowheads="1"/>
          </p:cNvSpPr>
          <p:nvPr>
            <p:ph idx="1"/>
          </p:nvPr>
        </p:nvSpPr>
        <p:spPr>
          <a:xfrm>
            <a:off x="695400" y="476250"/>
            <a:ext cx="10945216" cy="5905500"/>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Quando il matrimonio è vissuto in Cristo e come Cristo, diventa un dono e un segno di speranza per il mondo. </a:t>
            </a:r>
          </a:p>
          <a:p>
            <a:pPr eaLnBrk="1" hangingPunct="1">
              <a:lnSpc>
                <a:spcPct val="150000"/>
              </a:lnSpc>
              <a:buFont typeface="Arial" panose="020B0604020202020204" pitchFamily="34" charset="0"/>
              <a:buNone/>
            </a:pPr>
            <a:r>
              <a:rPr lang="it-IT" altLang="it-IT" sz="2800" dirty="0">
                <a:solidFill>
                  <a:srgbClr val="0A0A0A"/>
                </a:solidFill>
              </a:rPr>
              <a:t>    L’</a:t>
            </a:r>
            <a:r>
              <a:rPr lang="it-IT" altLang="it-IT" sz="2800" dirty="0" err="1">
                <a:solidFill>
                  <a:srgbClr val="0A0A0A"/>
                </a:solidFill>
              </a:rPr>
              <a:t>agàpe</a:t>
            </a:r>
            <a:r>
              <a:rPr lang="it-IT" altLang="it-IT" sz="2800" dirty="0">
                <a:solidFill>
                  <a:srgbClr val="0A0A0A"/>
                </a:solidFill>
              </a:rPr>
              <a:t> aiuterà la coppia a vivere rapporti nuovi, amando come Cristo ama; a diventare fratello e sorella perché figli dello stesso Padre; a testimoniare e rendere credibile nel mondo la fraternità. </a:t>
            </a:r>
          </a:p>
          <a:p>
            <a:pPr eaLnBrk="1" hangingPunct="1">
              <a:lnSpc>
                <a:spcPct val="150000"/>
              </a:lnSpc>
              <a:buFont typeface="Arial" panose="020B0604020202020204" pitchFamily="34" charset="0"/>
              <a:buNone/>
            </a:pPr>
            <a:r>
              <a:rPr lang="it-IT" altLang="it-IT" sz="2800" dirty="0">
                <a:solidFill>
                  <a:srgbClr val="0A0A0A"/>
                </a:solidFill>
              </a:rPr>
              <a:t>   Il matrimonio è la forma più completa di incontro tra uomo e donna se in esso si realizza nella forma più completa l’amore totale.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descr="Papiro">
            <a:extLst>
              <a:ext uri="{FF2B5EF4-FFF2-40B4-BE49-F238E27FC236}">
                <a16:creationId xmlns:a16="http://schemas.microsoft.com/office/drawing/2014/main" id="{C96712C0-FB3D-4CC4-A5D9-EFF7D9AE9D58}"/>
              </a:ext>
            </a:extLst>
          </p:cNvPr>
          <p:cNvSpPr>
            <a:spLocks noGrp="1" noRot="1" noChangeArrowheads="1"/>
          </p:cNvSpPr>
          <p:nvPr>
            <p:ph idx="1"/>
          </p:nvPr>
        </p:nvSpPr>
        <p:spPr>
          <a:xfrm>
            <a:off x="695400" y="368449"/>
            <a:ext cx="10801200" cy="6121102"/>
          </a:xfrm>
          <a:solidFill>
            <a:srgbClr val="FFFFCC"/>
          </a:solidFill>
          <a:ln w="57150">
            <a:solidFill>
              <a:srgbClr val="0A0A0A"/>
            </a:solidFill>
            <a:miter lim="800000"/>
            <a:headEnd/>
            <a:tailEnd/>
          </a:ln>
        </p:spPr>
        <p:txBody>
          <a:bodyPr/>
          <a:lstStyle/>
          <a:p>
            <a:pPr eaLnBrk="1" hangingPunct="1">
              <a:lnSpc>
                <a:spcPct val="150000"/>
              </a:lnSpc>
            </a:pPr>
            <a:r>
              <a:rPr lang="it-IT" altLang="it-IT" sz="2800" dirty="0">
                <a:solidFill>
                  <a:srgbClr val="0A0A0A"/>
                </a:solidFill>
              </a:rPr>
              <a:t>Ogni matrimonio, pur nella sua fragilità, testimonia a tutti che la grande legge che salva e realizza è quella dell’</a:t>
            </a:r>
            <a:r>
              <a:rPr lang="it-IT" altLang="it-IT" sz="2800" dirty="0" err="1">
                <a:solidFill>
                  <a:srgbClr val="0A0A0A"/>
                </a:solidFill>
              </a:rPr>
              <a:t>agàpe</a:t>
            </a:r>
            <a:r>
              <a:rPr lang="it-IT" altLang="it-IT" sz="2800" dirty="0">
                <a:solidFill>
                  <a:srgbClr val="0A0A0A"/>
                </a:solidFill>
              </a:rPr>
              <a:t>. </a:t>
            </a:r>
          </a:p>
          <a:p>
            <a:pPr eaLnBrk="1" hangingPunct="1">
              <a:lnSpc>
                <a:spcPct val="150000"/>
              </a:lnSpc>
            </a:pPr>
            <a:r>
              <a:rPr lang="it-IT" altLang="it-IT" sz="2800" dirty="0">
                <a:solidFill>
                  <a:srgbClr val="0A0A0A"/>
                </a:solidFill>
              </a:rPr>
              <a:t>Ogni coppia, vivendo il sacramento del matrimonio, che è partecipazione alla morte e alla risurrezione di Cristo, deve annunciare con forza al mondo che </a:t>
            </a:r>
            <a:r>
              <a:rPr lang="it-IT" altLang="it-IT" sz="2800" i="1" dirty="0">
                <a:solidFill>
                  <a:srgbClr val="0A0A0A"/>
                </a:solidFill>
              </a:rPr>
              <a:t>chi perde la propria vita per Cristo, la salverà</a:t>
            </a:r>
            <a:r>
              <a:rPr lang="it-IT" altLang="it-IT" sz="2800" dirty="0">
                <a:solidFill>
                  <a:srgbClr val="0A0A0A"/>
                </a:solidFill>
              </a:rPr>
              <a:t> (Lc 9,24). </a:t>
            </a:r>
          </a:p>
          <a:p>
            <a:pPr eaLnBrk="1" hangingPunct="1">
              <a:lnSpc>
                <a:spcPct val="150000"/>
              </a:lnSpc>
            </a:pPr>
            <a:r>
              <a:rPr lang="it-IT" altLang="it-IT" sz="2800" dirty="0">
                <a:solidFill>
                  <a:srgbClr val="0A0A0A"/>
                </a:solidFill>
              </a:rPr>
              <a:t>Ogni persona ha una fame di amore smisurata, ognuno vuole essere amato, tutti hanno voglia di ricevere, ma questo amore non ci libera dall’egoismo, non ci rende fecondi.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1384" y="520512"/>
            <a:ext cx="11449272" cy="5816977"/>
          </a:xfrm>
          <a:prstGeom prst="rect">
            <a:avLst/>
          </a:prstGeom>
          <a:solidFill>
            <a:schemeClr val="bg1"/>
          </a:solidFill>
        </p:spPr>
        <p:txBody>
          <a:bodyPr wrap="square">
            <a:spAutoFit/>
          </a:bodyPr>
          <a:lstStyle/>
          <a:p>
            <a:pPr marR="381000" algn="just">
              <a:lnSpc>
                <a:spcPct val="150000"/>
              </a:lnSpc>
              <a:spcAft>
                <a:spcPts val="0"/>
              </a:spcAft>
            </a:pPr>
            <a:r>
              <a:rPr lang="it-IT" sz="2400" b="1" dirty="0">
                <a:latin typeface="Arial" panose="020B0604020202020204" pitchFamily="34" charset="0"/>
                <a:ea typeface="Times New Roman" panose="02020603050405020304" pitchFamily="18" charset="0"/>
                <a:cs typeface="Arial" panose="020B0604020202020204" pitchFamily="34" charset="0"/>
              </a:rPr>
              <a:t>UN ANEDDOTO ARABO: </a:t>
            </a:r>
            <a:endParaRPr lang="it-IT" sz="2400" b="1" dirty="0">
              <a:latin typeface="Arial" panose="020B0604020202020204" pitchFamily="34" charset="0"/>
              <a:ea typeface="Calibri" panose="020F0502020204030204" pitchFamily="34" charset="0"/>
              <a:cs typeface="Arial" panose="020B0604020202020204" pitchFamily="34" charset="0"/>
            </a:endParaRPr>
          </a:p>
          <a:p>
            <a:pPr marR="381000" algn="just">
              <a:lnSpc>
                <a:spcPct val="150000"/>
              </a:lnSpc>
              <a:spcAft>
                <a:spcPts val="0"/>
              </a:spcAft>
            </a:pPr>
            <a:endParaRPr lang="it-IT" sz="2400" dirty="0">
              <a:latin typeface="Arial" panose="020B0604020202020204" pitchFamily="34" charset="0"/>
              <a:ea typeface="Times New Roman" panose="02020603050405020304" pitchFamily="18" charset="0"/>
              <a:cs typeface="Arial" panose="020B0604020202020204" pitchFamily="34" charset="0"/>
            </a:endParaRP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Un giovane beduino, vagando nel deserto, si fermò ad un pozzo ove incontrò una ragazza stupenda. Le si accostò e le disse ardentemente: </a:t>
            </a:r>
            <a:endParaRPr lang="it-IT" sz="2000" dirty="0">
              <a:latin typeface="Arial" panose="020B0604020202020204" pitchFamily="34" charset="0"/>
              <a:ea typeface="Calibri" panose="020F0502020204030204" pitchFamily="34" charset="0"/>
              <a:cs typeface="Arial" panose="020B0604020202020204" pitchFamily="34" charset="0"/>
            </a:endParaRP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"Sono follemente e perdutamente innamorato di te! Sei la più bella che abbia mai visto" </a:t>
            </a: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La ragazza rispose: </a:t>
            </a: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"Guarda che più in là, alla sorgente, c'è un'altra giovane tanto bella e stupenda che io non son degna d'essere la sua serva". </a:t>
            </a:r>
            <a:endParaRPr lang="it-IT" sz="2000" dirty="0">
              <a:latin typeface="Arial" panose="020B0604020202020204" pitchFamily="34" charset="0"/>
              <a:ea typeface="Calibri" panose="020F0502020204030204" pitchFamily="34" charset="0"/>
              <a:cs typeface="Arial" panose="020B0604020202020204" pitchFamily="34" charset="0"/>
            </a:endParaRP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Il beduino si </a:t>
            </a:r>
            <a:r>
              <a:rPr lang="it-IT" sz="2000">
                <a:latin typeface="Arial" panose="020B0604020202020204" pitchFamily="34" charset="0"/>
                <a:ea typeface="Times New Roman" panose="02020603050405020304" pitchFamily="18" charset="0"/>
                <a:cs typeface="Arial" panose="020B0604020202020204" pitchFamily="34" charset="0"/>
              </a:rPr>
              <a:t>girò e </a:t>
            </a:r>
            <a:r>
              <a:rPr lang="it-IT" sz="2000" dirty="0">
                <a:latin typeface="Arial" panose="020B0604020202020204" pitchFamily="34" charset="0"/>
                <a:ea typeface="Times New Roman" panose="02020603050405020304" pitchFamily="18" charset="0"/>
                <a:cs typeface="Arial" panose="020B0604020202020204" pitchFamily="34" charset="0"/>
              </a:rPr>
              <a:t>cercò di vedere subito quella bellezza, ma non c'era nessuno. </a:t>
            </a:r>
          </a:p>
          <a:p>
            <a:pPr marR="381000"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Allora la ragazza replicò: </a:t>
            </a:r>
          </a:p>
          <a:p>
            <a:pPr marR="381000" lvl="1" algn="just">
              <a:lnSpc>
                <a:spcPct val="150000"/>
              </a:lnSpc>
              <a:spcAft>
                <a:spcPts val="0"/>
              </a:spcAft>
            </a:pPr>
            <a:r>
              <a:rPr lang="it-IT" sz="2000" dirty="0">
                <a:latin typeface="Arial" panose="020B0604020202020204" pitchFamily="34" charset="0"/>
                <a:ea typeface="Times New Roman" panose="02020603050405020304" pitchFamily="18" charset="0"/>
                <a:cs typeface="Arial" panose="020B0604020202020204" pitchFamily="34" charset="0"/>
              </a:rPr>
              <a:t>"Quanto è fragile la tua sincerità e la tua fedeltà! Dici d'amarmi perdutamente e basta che io ti parli di un'altra donna per farti voltare!"</a:t>
            </a:r>
            <a:endParaRPr lang="it-I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42914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Papiro">
            <a:extLst>
              <a:ext uri="{FF2B5EF4-FFF2-40B4-BE49-F238E27FC236}">
                <a16:creationId xmlns:a16="http://schemas.microsoft.com/office/drawing/2014/main" id="{5FCB6642-B032-481B-8F73-F92AC61BD193}"/>
              </a:ext>
            </a:extLst>
          </p:cNvPr>
          <p:cNvSpPr>
            <a:spLocks noGrp="1" noRot="1" noChangeArrowheads="1"/>
          </p:cNvSpPr>
          <p:nvPr>
            <p:ph idx="1"/>
          </p:nvPr>
        </p:nvSpPr>
        <p:spPr>
          <a:xfrm>
            <a:off x="839416" y="476250"/>
            <a:ext cx="10513168"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La fecondità è nell’amore di </a:t>
            </a:r>
            <a:r>
              <a:rPr lang="it-IT" dirty="0" err="1">
                <a:solidFill>
                  <a:srgbClr val="0A0A0A"/>
                </a:solidFill>
              </a:rPr>
              <a:t>agàpe</a:t>
            </a:r>
            <a:r>
              <a:rPr lang="it-IT" dirty="0">
                <a:solidFill>
                  <a:srgbClr val="0A0A0A"/>
                </a:solidFill>
              </a:rPr>
              <a:t>, nel dono gratuito e disinteressato, nel non cercare il proprio utile, ma quello altrui. Solo l’</a:t>
            </a:r>
            <a:r>
              <a:rPr lang="it-IT" dirty="0" err="1">
                <a:solidFill>
                  <a:srgbClr val="0A0A0A"/>
                </a:solidFill>
              </a:rPr>
              <a:t>agàpe</a:t>
            </a:r>
            <a:r>
              <a:rPr lang="it-IT" dirty="0">
                <a:solidFill>
                  <a:srgbClr val="0A0A0A"/>
                </a:solidFill>
              </a:rPr>
              <a:t> è feconda di creatività spirituale e di servizio concreto. Solo con l’amore di Dio si può amare il prossimo come Cristo ha amato noi. </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a:p>
            <a:pPr eaLnBrk="1" fontAlgn="auto" hangingPunct="1">
              <a:spcAft>
                <a:spcPts val="0"/>
              </a:spcAft>
              <a:buNone/>
              <a:defRPr/>
            </a:pPr>
            <a:endParaRPr lang="it-IT"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descr="Papiro">
            <a:extLst>
              <a:ext uri="{FF2B5EF4-FFF2-40B4-BE49-F238E27FC236}">
                <a16:creationId xmlns:a16="http://schemas.microsoft.com/office/drawing/2014/main" id="{FEF9C4C9-5E21-4A69-A7E2-F800EA5FEB10}"/>
              </a:ext>
            </a:extLst>
          </p:cNvPr>
          <p:cNvSpPr>
            <a:spLocks noGrp="1" noRot="1" noChangeArrowheads="1"/>
          </p:cNvSpPr>
          <p:nvPr>
            <p:ph idx="1"/>
          </p:nvPr>
        </p:nvSpPr>
        <p:spPr>
          <a:xfrm>
            <a:off x="839416" y="476250"/>
            <a:ext cx="10873208" cy="5905500"/>
          </a:xfrm>
          <a:solidFill>
            <a:srgbClr val="FFFFCC"/>
          </a:solidFill>
          <a:ln w="57150">
            <a:solidFill>
              <a:srgbClr val="0A0A0A"/>
            </a:solidFill>
          </a:ln>
        </p:spPr>
        <p:txBody>
          <a:bodyPr rtlCol="0">
            <a:normAutofit/>
          </a:bodyPr>
          <a:lstStyle/>
          <a:p>
            <a:pPr eaLnBrk="1" fontAlgn="auto" hangingPunct="1">
              <a:lnSpc>
                <a:spcPct val="150000"/>
              </a:lnSpc>
              <a:spcAft>
                <a:spcPts val="0"/>
              </a:spcAft>
              <a:defRPr/>
            </a:pPr>
            <a:r>
              <a:rPr lang="it-IT" dirty="0">
                <a:solidFill>
                  <a:srgbClr val="0A0A0A"/>
                </a:solidFill>
              </a:rPr>
              <a:t>Ogni frutto della coppia (i figli, le opere di bene, la testimonianza di amore a Dio e ai fratelli...) è e sarà il segno che ognuno ha amato l’altro rinunciando a se stesso: questa è l’</a:t>
            </a:r>
            <a:r>
              <a:rPr lang="it-IT" dirty="0" err="1">
                <a:solidFill>
                  <a:srgbClr val="0A0A0A"/>
                </a:solidFill>
              </a:rPr>
              <a:t>agàpe</a:t>
            </a:r>
            <a:r>
              <a:rPr lang="it-IT" dirty="0">
                <a:solidFill>
                  <a:srgbClr val="0A0A0A"/>
                </a:solidFill>
              </a:rPr>
              <a:t>, l’amore di Dio; questo è il traguardo a cui tendono insieme coloro che si sono sposati </a:t>
            </a:r>
            <a:r>
              <a:rPr lang="it-IT" i="1" dirty="0">
                <a:solidFill>
                  <a:srgbClr val="0A0A0A"/>
                </a:solidFill>
              </a:rPr>
              <a:t>nel Signore</a:t>
            </a:r>
            <a:r>
              <a:rPr lang="it-IT" dirty="0">
                <a:solidFill>
                  <a:srgbClr val="0A0A0A"/>
                </a:solidFill>
              </a:rPr>
              <a:t>.</a:t>
            </a:r>
          </a:p>
          <a:p>
            <a:pPr eaLnBrk="1" fontAlgn="auto" hangingPunct="1">
              <a:spcAft>
                <a:spcPts val="0"/>
              </a:spcAft>
              <a:buNone/>
              <a:defRPr/>
            </a:pPr>
            <a:endParaRPr lang="it-IT" dirty="0">
              <a:solidFill>
                <a:srgbClr val="0A0A0A"/>
              </a:solidFill>
              <a:effectLst>
                <a:outerShdw blurRad="38100" dist="38100" dir="2700000" algn="tl">
                  <a:srgbClr val="FFFFFF"/>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7D26DFE-6C74-4EE3-A770-45BEB608138D}"/>
              </a:ext>
            </a:extLst>
          </p:cNvPr>
          <p:cNvSpPr/>
          <p:nvPr/>
        </p:nvSpPr>
        <p:spPr>
          <a:xfrm>
            <a:off x="551384" y="404664"/>
            <a:ext cx="11089232" cy="6071149"/>
          </a:xfrm>
          <a:prstGeom prst="rect">
            <a:avLst/>
          </a:prstGeom>
          <a:solidFill>
            <a:schemeClr val="bg1"/>
          </a:solidFill>
        </p:spPr>
        <p:txBody>
          <a:bodyPr wrap="square">
            <a:spAutoFit/>
          </a:bodyPr>
          <a:lstStyle/>
          <a:p>
            <a:pPr lvl="1" algn="ctr">
              <a:lnSpc>
                <a:spcPct val="150000"/>
              </a:lnSpc>
            </a:pPr>
            <a:r>
              <a:rPr lang="it-IT" sz="3600" b="1" dirty="0">
                <a:solidFill>
                  <a:srgbClr val="050505"/>
                </a:solidFill>
                <a:latin typeface="Arial" panose="020B0604020202020204" pitchFamily="34" charset="0"/>
                <a:cs typeface="Arial" panose="020B0604020202020204" pitchFamily="34" charset="0"/>
              </a:rPr>
              <a:t>ATTENZIONE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ogni delusione è perché prima c’era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una grande illusione,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si sognava senza essere capaci di vedere la realtà.</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La </a:t>
            </a:r>
            <a:r>
              <a:rPr lang="it-IT" sz="3600" b="1" dirty="0">
                <a:solidFill>
                  <a:srgbClr val="050505"/>
                </a:solidFill>
                <a:latin typeface="Arial" panose="020B0604020202020204" pitchFamily="34" charset="0"/>
                <a:cs typeface="Arial" panose="020B0604020202020204" pitchFamily="34" charset="0"/>
              </a:rPr>
              <a:t>DELUSIONE</a:t>
            </a:r>
            <a:r>
              <a:rPr lang="it-IT" sz="3600" dirty="0">
                <a:solidFill>
                  <a:srgbClr val="050505"/>
                </a:solidFill>
                <a:latin typeface="Arial" panose="020B0604020202020204" pitchFamily="34" charset="0"/>
                <a:cs typeface="Arial" panose="020B0604020202020204" pitchFamily="34" charset="0"/>
              </a:rPr>
              <a:t> </a:t>
            </a:r>
          </a:p>
          <a:p>
            <a:pPr lvl="1" algn="ctr">
              <a:lnSpc>
                <a:spcPct val="150000"/>
              </a:lnSpc>
            </a:pPr>
            <a:r>
              <a:rPr lang="it-IT" sz="3600" dirty="0">
                <a:solidFill>
                  <a:srgbClr val="050505"/>
                </a:solidFill>
                <a:latin typeface="Arial" panose="020B0604020202020204" pitchFamily="34" charset="0"/>
                <a:cs typeface="Arial" panose="020B0604020202020204" pitchFamily="34" charset="0"/>
              </a:rPr>
              <a:t>è un segnale di incapacità di vedere la realtà</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6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551384" y="1268760"/>
            <a:ext cx="11089232" cy="2943819"/>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4400" b="1" dirty="0">
                <a:solidFill>
                  <a:srgbClr val="050505"/>
                </a:solidFill>
                <a:latin typeface="Arial" panose="020B0604020202020204" pitchFamily="34" charset="0"/>
                <a:cs typeface="Arial" panose="020B0604020202020204" pitchFamily="34" charset="0"/>
              </a:rPr>
              <a:t>Quando, secondo voi, </a:t>
            </a:r>
          </a:p>
          <a:p>
            <a:pPr lvl="1">
              <a:lnSpc>
                <a:spcPct val="150000"/>
              </a:lnSpc>
            </a:pPr>
            <a:r>
              <a:rPr lang="it-IT" sz="4400" b="1" dirty="0">
                <a:solidFill>
                  <a:srgbClr val="050505"/>
                </a:solidFill>
                <a:latin typeface="Arial" panose="020B0604020202020204" pitchFamily="34" charset="0"/>
                <a:cs typeface="Arial" panose="020B0604020202020204" pitchFamily="34" charset="0"/>
              </a:rPr>
              <a:t>si parla di VERO  AMORE?</a:t>
            </a:r>
          </a:p>
          <a:p>
            <a:pPr lvl="1">
              <a:lnSpc>
                <a:spcPct val="150000"/>
              </a:lnSpc>
            </a:pPr>
            <a:endParaRPr lang="it-IT" sz="20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0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1017725" y="566738"/>
            <a:ext cx="10156550" cy="572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600" dirty="0">
                <a:latin typeface="Arial" panose="020B0604020202020204" pitchFamily="34" charset="0"/>
                <a:cs typeface="Arial" panose="020B0604020202020204" pitchFamily="34" charset="0"/>
              </a:rPr>
              <a:t>Amare è soprattutto una esperienza di</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SERVIRE  (aiutare)</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CONDIVIDERE </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le gioie, ma anche i sacrifici e le sofferenze</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cercando di superarle insieme</a:t>
            </a:r>
          </a:p>
          <a:p>
            <a:pPr algn="ctr">
              <a:lnSpc>
                <a:spcPct val="150000"/>
              </a:lnSpc>
              <a:spcBef>
                <a:spcPct val="0"/>
              </a:spcBef>
              <a:buFontTx/>
              <a:buNone/>
            </a:pPr>
            <a:r>
              <a:rPr lang="it-IT" altLang="it-IT" sz="2400" dirty="0">
                <a:latin typeface="Arial" panose="020B0604020202020204" pitchFamily="34" charset="0"/>
                <a:cs typeface="Arial" panose="020B0604020202020204" pitchFamily="34" charset="0"/>
              </a:rPr>
              <a:t>o facendosi aiutare da persone veramente esperte!</a:t>
            </a:r>
          </a:p>
          <a:p>
            <a:pPr algn="ctr">
              <a:lnSpc>
                <a:spcPct val="150000"/>
              </a:lnSpc>
              <a:spcBef>
                <a:spcPct val="0"/>
              </a:spcBef>
              <a:buFontTx/>
              <a:buNone/>
            </a:pPr>
            <a:r>
              <a:rPr lang="it-IT" altLang="it-IT" sz="4400" b="1" dirty="0">
                <a:latin typeface="Arial" panose="020B0604020202020204" pitchFamily="34" charset="0"/>
                <a:cs typeface="Arial" panose="020B0604020202020204" pitchFamily="34" charset="0"/>
              </a:rPr>
              <a:t>RECIPROCITA’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Effect transition="in" filter="fade">
                                      <p:cBhvr>
                                        <p:cTn id="19" dur="1000"/>
                                        <p:tgtEl>
                                          <p:spTgt spid="5122">
                                            <p:txEl>
                                              <p:pRg st="3" end="3"/>
                                            </p:txEl>
                                          </p:spTgt>
                                        </p:tgtEl>
                                      </p:cBhvr>
                                    </p:animEffect>
                                    <p:anim calcmode="lin" valueType="num">
                                      <p:cBhvr>
                                        <p:cTn id="20"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Effect transition="in" filter="fade">
                                      <p:cBhvr>
                                        <p:cTn id="24" dur="1000"/>
                                        <p:tgtEl>
                                          <p:spTgt spid="5122">
                                            <p:txEl>
                                              <p:pRg st="4" end="4"/>
                                            </p:txEl>
                                          </p:spTgt>
                                        </p:tgtEl>
                                      </p:cBhvr>
                                    </p:animEffect>
                                    <p:anim calcmode="lin" valueType="num">
                                      <p:cBhvr>
                                        <p:cTn id="25"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xEl>
                                              <p:pRg st="5" end="5"/>
                                            </p:txEl>
                                          </p:spTgt>
                                        </p:tgtEl>
                                        <p:attrNameLst>
                                          <p:attrName>style.visibility</p:attrName>
                                        </p:attrNameLst>
                                      </p:cBhvr>
                                      <p:to>
                                        <p:strVal val="visible"/>
                                      </p:to>
                                    </p:set>
                                    <p:animEffect transition="in" filter="fade">
                                      <p:cBhvr>
                                        <p:cTn id="29" dur="1000"/>
                                        <p:tgtEl>
                                          <p:spTgt spid="5122">
                                            <p:txEl>
                                              <p:pRg st="5" end="5"/>
                                            </p:txEl>
                                          </p:spTgt>
                                        </p:tgtEl>
                                      </p:cBhvr>
                                    </p:animEffect>
                                    <p:anim calcmode="lin" valueType="num">
                                      <p:cBhvr>
                                        <p:cTn id="30"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122">
                                            <p:txEl>
                                              <p:pRg st="6" end="6"/>
                                            </p:txEl>
                                          </p:spTgt>
                                        </p:tgtEl>
                                        <p:attrNameLst>
                                          <p:attrName>style.visibility</p:attrName>
                                        </p:attrNameLst>
                                      </p:cBhvr>
                                      <p:to>
                                        <p:strVal val="visible"/>
                                      </p:to>
                                    </p:set>
                                    <p:animEffect transition="in" filter="fade">
                                      <p:cBhvr>
                                        <p:cTn id="36" dur="1000"/>
                                        <p:tgtEl>
                                          <p:spTgt spid="5122">
                                            <p:txEl>
                                              <p:pRg st="6" end="6"/>
                                            </p:txEl>
                                          </p:spTgt>
                                        </p:tgtEl>
                                      </p:cBhvr>
                                    </p:animEffect>
                                    <p:anim calcmode="lin" valueType="num">
                                      <p:cBhvr>
                                        <p:cTn id="37"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1AB6311-DC96-4E1E-BE6F-30D46D17AA0E}"/>
              </a:ext>
            </a:extLst>
          </p:cNvPr>
          <p:cNvSpPr>
            <a:spLocks noGrp="1" noRot="1" noChangeArrowheads="1"/>
          </p:cNvSpPr>
          <p:nvPr>
            <p:ph idx="1"/>
          </p:nvPr>
        </p:nvSpPr>
        <p:spPr>
          <a:xfrm>
            <a:off x="1374304" y="284956"/>
            <a:ext cx="9443392" cy="6288088"/>
          </a:xfrm>
          <a:solidFill>
            <a:schemeClr val="bg1"/>
          </a:solidFill>
          <a:ln w="57150"/>
        </p:spPr>
        <p:txBody>
          <a:bodyPr rtlCol="0">
            <a:normAutofit fontScale="92500"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3300" dirty="0">
                <a:solidFill>
                  <a:srgbClr val="0A0A0A"/>
                </a:solidFill>
                <a:latin typeface="Arial" pitchFamily="34" charset="0"/>
                <a:cs typeface="Arial" pitchFamily="34" charset="0"/>
              </a:rPr>
              <a:t>Che cosa è per voi il matrimonio? </a:t>
            </a:r>
          </a:p>
          <a:p>
            <a:pPr lvl="1" algn="ctr" eaLnBrk="1" fontAlgn="auto" hangingPunct="1">
              <a:lnSpc>
                <a:spcPct val="150000"/>
              </a:lnSpc>
              <a:spcAft>
                <a:spcPts val="0"/>
              </a:spcAft>
              <a:buNone/>
              <a:defRPr/>
            </a:pPr>
            <a:r>
              <a:rPr lang="it-IT" sz="3300" dirty="0">
                <a:solidFill>
                  <a:srgbClr val="0A0A0A"/>
                </a:solidFill>
                <a:latin typeface="Arial" pitchFamily="34" charset="0"/>
                <a:cs typeface="Arial" pitchFamily="34" charset="0"/>
              </a:rPr>
              <a:t>Quale idea avete di matrimonio? </a:t>
            </a:r>
          </a:p>
          <a:p>
            <a:pPr lvl="1" eaLnBrk="1" fontAlgn="auto" hangingPunct="1">
              <a:lnSpc>
                <a:spcPct val="150000"/>
              </a:lnSpc>
              <a:spcAft>
                <a:spcPts val="0"/>
              </a:spcAft>
              <a:buNone/>
              <a:defRPr/>
            </a:pPr>
            <a:endParaRPr lang="it-IT" sz="900" dirty="0">
              <a:solidFill>
                <a:srgbClr val="0A0A0A"/>
              </a:solidFill>
              <a:latin typeface="Arial" pitchFamily="34" charset="0"/>
              <a:cs typeface="Arial" pitchFamily="34" charset="0"/>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Quali potrebbero essere le conseguenze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del mio modo di pensare sul matrimonio?</a:t>
            </a:r>
          </a:p>
          <a:p>
            <a:pPr lvl="1" algn="ctr" eaLnBrk="1" fontAlgn="auto" hangingPunct="1">
              <a:lnSpc>
                <a:spcPct val="150000"/>
              </a:lnSpc>
              <a:spcAft>
                <a:spcPts val="0"/>
              </a:spcAft>
              <a:buNone/>
              <a:defRPr/>
            </a:pPr>
            <a:r>
              <a:rPr lang="it-IT" b="1" dirty="0">
                <a:solidFill>
                  <a:srgbClr val="0A0A0A"/>
                </a:solidFill>
                <a:latin typeface="Arial" pitchFamily="34" charset="0"/>
                <a:cs typeface="Arial" pitchFamily="34" charset="0"/>
              </a:rPr>
              <a:t>Monogamia</a:t>
            </a:r>
            <a:r>
              <a:rPr lang="it-IT" dirty="0">
                <a:solidFill>
                  <a:srgbClr val="0A0A0A"/>
                </a:solidFill>
                <a:latin typeface="Arial" pitchFamily="34" charset="0"/>
                <a:cs typeface="Arial" pitchFamily="34" charset="0"/>
              </a:rPr>
              <a:t> o </a:t>
            </a:r>
            <a:r>
              <a:rPr lang="it-IT" b="1" dirty="0">
                <a:solidFill>
                  <a:srgbClr val="0A0A0A"/>
                </a:solidFill>
                <a:latin typeface="Arial" pitchFamily="34" charset="0"/>
                <a:cs typeface="Arial" pitchFamily="34" charset="0"/>
              </a:rPr>
              <a:t>poligamia</a:t>
            </a:r>
            <a:r>
              <a:rPr lang="it-IT" dirty="0">
                <a:solidFill>
                  <a:srgbClr val="0A0A0A"/>
                </a:solidFill>
                <a:latin typeface="Arial" pitchFamily="34" charset="0"/>
                <a:cs typeface="Arial" pitchFamily="34" charset="0"/>
              </a:rPr>
              <a:t>?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es. nel secolo scorso in Papua la famiglia era la tribù,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non sapendo la connessione sesso e procreazione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il padre lo faceva lo zio.</a:t>
            </a:r>
          </a:p>
          <a:p>
            <a:pPr lvl="1" algn="ctr" eaLnBrk="1" fontAlgn="auto" hangingPunct="1">
              <a:lnSpc>
                <a:spcPct val="150000"/>
              </a:lnSpc>
              <a:spcAft>
                <a:spcPts val="0"/>
              </a:spcAft>
              <a:buNone/>
              <a:defRPr/>
            </a:pPr>
            <a:endParaRPr lang="it-IT" sz="900"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endParaRPr lang="it-IT" sz="1100"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xEl>
                                              <p:pRg st="5" end="5"/>
                                            </p:txEl>
                                          </p:spTgt>
                                        </p:tgtEl>
                                        <p:attrNameLst>
                                          <p:attrName>style.visibility</p:attrName>
                                        </p:attrNameLst>
                                      </p:cBhvr>
                                      <p:to>
                                        <p:strVal val="visible"/>
                                      </p:to>
                                    </p:set>
                                    <p:animEffect transition="in" filter="fade">
                                      <p:cBhvr>
                                        <p:cTn id="12" dur="1000"/>
                                        <p:tgtEl>
                                          <p:spTgt spid="3075">
                                            <p:txEl>
                                              <p:pRg st="5" end="5"/>
                                            </p:txEl>
                                          </p:spTgt>
                                        </p:tgtEl>
                                      </p:cBhvr>
                                    </p:animEffect>
                                    <p:anim calcmode="lin" valueType="num">
                                      <p:cBhvr>
                                        <p:cTn id="13"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animEffect transition="in" filter="wipe(left)">
                                      <p:cBhvr>
                                        <p:cTn id="19" dur="1500"/>
                                        <p:tgtEl>
                                          <p:spTgt spid="307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5">
                                            <p:txEl>
                                              <p:pRg st="7" end="7"/>
                                            </p:txEl>
                                          </p:spTgt>
                                        </p:tgtEl>
                                        <p:attrNameLst>
                                          <p:attrName>style.visibility</p:attrName>
                                        </p:attrNameLst>
                                      </p:cBhvr>
                                      <p:to>
                                        <p:strVal val="visible"/>
                                      </p:to>
                                    </p:set>
                                    <p:animEffect transition="in" filter="fade">
                                      <p:cBhvr>
                                        <p:cTn id="24" dur="1000"/>
                                        <p:tgtEl>
                                          <p:spTgt spid="3075">
                                            <p:txEl>
                                              <p:pRg st="7" end="7"/>
                                            </p:txEl>
                                          </p:spTgt>
                                        </p:tgtEl>
                                      </p:cBhvr>
                                    </p:animEffect>
                                    <p:anim calcmode="lin" valueType="num">
                                      <p:cBhvr>
                                        <p:cTn id="25"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1000"/>
                                        <p:tgtEl>
                                          <p:spTgt spid="3075">
                                            <p:txEl>
                                              <p:pRg st="8" end="8"/>
                                            </p:txEl>
                                          </p:spTgt>
                                        </p:tgtEl>
                                      </p:cBhvr>
                                    </p:animEffect>
                                    <p:anim calcmode="lin" valueType="num">
                                      <p:cBhvr>
                                        <p:cTn id="30"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9" end="9"/>
                                            </p:txEl>
                                          </p:spTgt>
                                        </p:tgtEl>
                                        <p:attrNameLst>
                                          <p:attrName>style.visibility</p:attrName>
                                        </p:attrNameLst>
                                      </p:cBhvr>
                                      <p:to>
                                        <p:strVal val="visible"/>
                                      </p:to>
                                    </p:set>
                                    <p:animEffect transition="in" filter="fade">
                                      <p:cBhvr>
                                        <p:cTn id="34" dur="1000"/>
                                        <p:tgtEl>
                                          <p:spTgt spid="3075">
                                            <p:txEl>
                                              <p:pRg st="9" end="9"/>
                                            </p:txEl>
                                          </p:spTgt>
                                        </p:tgtEl>
                                      </p:cBhvr>
                                    </p:animEffect>
                                    <p:anim calcmode="lin" valueType="num">
                                      <p:cBhvr>
                                        <p:cTn id="35"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4664"/>
            <a:ext cx="11737304" cy="5603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Se non c’è disponibilità </a:t>
            </a: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di SERVIRE l’altro, di CONDIVIDERE e di impegnarsi</a:t>
            </a: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800" b="1" dirty="0">
                <a:latin typeface="Arial" panose="020B0604020202020204" pitchFamily="34" charset="0"/>
                <a:cs typeface="Arial" panose="020B0604020202020204" pitchFamily="34" charset="0"/>
              </a:rPr>
              <a:t>NON si può parlare di vero AMORE</a:t>
            </a:r>
            <a:endParaRPr lang="it-IT" altLang="it-IT" sz="4800" dirty="0">
              <a:latin typeface="Arial" panose="020B0604020202020204" pitchFamily="34" charset="0"/>
              <a:cs typeface="Arial" panose="020B0604020202020204" pitchFamily="34" charset="0"/>
            </a:endParaRP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ma di usarsi entrambi in modo egoistico.</a:t>
            </a:r>
          </a:p>
          <a:p>
            <a:pPr algn="ctr">
              <a:lnSpc>
                <a:spcPct val="150000"/>
              </a:lnSpc>
              <a:spcBef>
                <a:spcPct val="0"/>
              </a:spcBef>
              <a:buFontTx/>
              <a:buNone/>
            </a:pPr>
            <a:endParaRPr lang="it-IT" altLang="it-IT" sz="105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La relazione è prevalentemente opportunistica.</a:t>
            </a:r>
          </a:p>
          <a:p>
            <a:pPr algn="ctr">
              <a:lnSpc>
                <a:spcPct val="150000"/>
              </a:lnSpc>
              <a:spcBef>
                <a:spcPct val="0"/>
              </a:spcBef>
              <a:buFontTx/>
              <a:buNone/>
            </a:pPr>
            <a:endParaRPr lang="it-IT" alt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09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animEffect transition="in" filter="fade">
                                      <p:cBhvr>
                                        <p:cTn id="17" dur="1000"/>
                                        <p:tgtEl>
                                          <p:spTgt spid="5122">
                                            <p:txEl>
                                              <p:pRg st="3" end="3"/>
                                            </p:txEl>
                                          </p:spTgt>
                                        </p:tgtEl>
                                      </p:cBhvr>
                                    </p:animEffect>
                                    <p:anim calcmode="lin" valueType="num">
                                      <p:cBhvr>
                                        <p:cTn id="18"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xEl>
                                              <p:pRg st="5" end="5"/>
                                            </p:txEl>
                                          </p:spTgt>
                                        </p:tgtEl>
                                        <p:attrNameLst>
                                          <p:attrName>style.visibility</p:attrName>
                                        </p:attrNameLst>
                                      </p:cBhvr>
                                      <p:to>
                                        <p:strVal val="visible"/>
                                      </p:to>
                                    </p:set>
                                    <p:animEffect transition="in" filter="fade">
                                      <p:cBhvr>
                                        <p:cTn id="22" dur="1000"/>
                                        <p:tgtEl>
                                          <p:spTgt spid="5122">
                                            <p:txEl>
                                              <p:pRg st="5" end="5"/>
                                            </p:txEl>
                                          </p:spTgt>
                                        </p:tgtEl>
                                      </p:cBhvr>
                                    </p:animEffect>
                                    <p:anim calcmode="lin" valueType="num">
                                      <p:cBhvr>
                                        <p:cTn id="23"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2">
                                            <p:txEl>
                                              <p:pRg st="7" end="7"/>
                                            </p:txEl>
                                          </p:spTgt>
                                        </p:tgtEl>
                                        <p:attrNameLst>
                                          <p:attrName>style.visibility</p:attrName>
                                        </p:attrNameLst>
                                      </p:cBhvr>
                                      <p:to>
                                        <p:strVal val="visible"/>
                                      </p:to>
                                    </p:set>
                                    <p:animEffect transition="in" filter="fade">
                                      <p:cBhvr>
                                        <p:cTn id="29" dur="1000"/>
                                        <p:tgtEl>
                                          <p:spTgt spid="5122">
                                            <p:txEl>
                                              <p:pRg st="7" end="7"/>
                                            </p:txEl>
                                          </p:spTgt>
                                        </p:tgtEl>
                                      </p:cBhvr>
                                    </p:animEffect>
                                    <p:anim calcmode="lin" valueType="num">
                                      <p:cBhvr>
                                        <p:cTn id="30"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4664"/>
            <a:ext cx="11737304" cy="499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b="1" dirty="0">
                <a:latin typeface="Arial" panose="020B0604020202020204" pitchFamily="34" charset="0"/>
                <a:cs typeface="Arial" panose="020B0604020202020204" pitchFamily="34" charset="0"/>
              </a:rPr>
              <a:t>La vita è un perfetto equilibrio in tre fasi:</a:t>
            </a:r>
          </a:p>
          <a:p>
            <a:pPr lvl="2">
              <a:lnSpc>
                <a:spcPct val="150000"/>
              </a:lnSpc>
              <a:spcBef>
                <a:spcPct val="0"/>
              </a:spcBef>
              <a:buFontTx/>
              <a:buNone/>
            </a:pPr>
            <a:endParaRPr lang="it-IT" altLang="it-IT" b="1" dirty="0">
              <a:latin typeface="Arial" panose="020B0604020202020204" pitchFamily="34" charset="0"/>
              <a:cs typeface="Arial" panose="020B0604020202020204" pitchFamily="34" charset="0"/>
            </a:endParaRPr>
          </a:p>
          <a:p>
            <a:pPr lvl="2">
              <a:lnSpc>
                <a:spcPct val="150000"/>
              </a:lnSpc>
              <a:spcBef>
                <a:spcPct val="0"/>
              </a:spcBef>
              <a:buFontTx/>
              <a:buNone/>
            </a:pPr>
            <a:r>
              <a:rPr lang="it-IT" altLang="it-IT" b="1" dirty="0">
                <a:latin typeface="Arial" panose="020B0604020202020204" pitchFamily="34" charset="0"/>
                <a:cs typeface="Arial" panose="020B0604020202020204" pitchFamily="34" charset="0"/>
              </a:rPr>
              <a:t>-  Relax dormire riposo divertimento</a:t>
            </a:r>
          </a:p>
          <a:p>
            <a:pPr lvl="2">
              <a:lnSpc>
                <a:spcPct val="150000"/>
              </a:lnSpc>
              <a:spcBef>
                <a:spcPct val="0"/>
              </a:spcBef>
              <a:buFontTx/>
              <a:buNone/>
            </a:pPr>
            <a:r>
              <a:rPr lang="it-IT" altLang="it-IT" b="1" dirty="0">
                <a:latin typeface="Arial" panose="020B0604020202020204" pitchFamily="34" charset="0"/>
                <a:cs typeface="Arial" panose="020B0604020202020204" pitchFamily="34" charset="0"/>
              </a:rPr>
              <a:t>-  Lavoro</a:t>
            </a:r>
          </a:p>
          <a:p>
            <a:pPr lvl="2">
              <a:lnSpc>
                <a:spcPct val="150000"/>
              </a:lnSpc>
              <a:spcBef>
                <a:spcPct val="0"/>
              </a:spcBef>
              <a:buFontTx/>
              <a:buChar char="-"/>
            </a:pPr>
            <a:r>
              <a:rPr lang="it-IT" altLang="it-IT" b="1" dirty="0">
                <a:latin typeface="Arial" panose="020B0604020202020204" pitchFamily="34" charset="0"/>
                <a:cs typeface="Arial" panose="020B0604020202020204" pitchFamily="34" charset="0"/>
              </a:rPr>
              <a:t>Famiglia o intimo gruppo di appartenenza, le amicizie</a:t>
            </a:r>
          </a:p>
          <a:p>
            <a:pPr marL="914400" lvl="2" indent="0">
              <a:lnSpc>
                <a:spcPct val="150000"/>
              </a:lnSpc>
              <a:spcBef>
                <a:spcPct val="0"/>
              </a:spcBef>
              <a:buNone/>
            </a:pPr>
            <a:endParaRPr lang="it-IT" altLang="it-IT" b="1" dirty="0">
              <a:latin typeface="Arial" panose="020B0604020202020204" pitchFamily="34" charset="0"/>
              <a:cs typeface="Arial" panose="020B0604020202020204" pitchFamily="34" charset="0"/>
            </a:endParaRPr>
          </a:p>
          <a:p>
            <a:pPr marL="914400" lvl="2" indent="0">
              <a:lnSpc>
                <a:spcPct val="150000"/>
              </a:lnSpc>
              <a:spcBef>
                <a:spcPct val="0"/>
              </a:spcBef>
              <a:buNone/>
            </a:pPr>
            <a:r>
              <a:rPr lang="it-IT" altLang="it-IT" b="1" dirty="0">
                <a:latin typeface="Arial" panose="020B0604020202020204" pitchFamily="34" charset="0"/>
                <a:cs typeface="Arial" panose="020B0604020202020204" pitchFamily="34" charset="0"/>
              </a:rPr>
              <a:t>Se privilegio una di queste tre parti, le </a:t>
            </a:r>
            <a:r>
              <a:rPr lang="it-IT" altLang="it-IT" b="1">
                <a:latin typeface="Arial" panose="020B0604020202020204" pitchFamily="34" charset="0"/>
                <a:cs typeface="Arial" panose="020B0604020202020204" pitchFamily="34" charset="0"/>
              </a:rPr>
              <a:t>altre due ne </a:t>
            </a:r>
            <a:r>
              <a:rPr lang="it-IT" altLang="it-IT" b="1" dirty="0">
                <a:latin typeface="Arial" panose="020B0604020202020204" pitchFamily="34" charset="0"/>
                <a:cs typeface="Arial" panose="020B0604020202020204" pitchFamily="34" charset="0"/>
              </a:rPr>
              <a:t>subiscono gravemente </a:t>
            </a:r>
            <a:r>
              <a:rPr lang="it-IT" altLang="it-IT" b="1">
                <a:latin typeface="Arial" panose="020B0604020202020204" pitchFamily="34" charset="0"/>
                <a:cs typeface="Arial" panose="020B0604020202020204" pitchFamily="34" charset="0"/>
              </a:rPr>
              <a:t>le conseguenze.</a:t>
            </a:r>
            <a:endParaRPr lang="it-IT" altLang="it-IT" b="1" dirty="0">
              <a:latin typeface="Arial" panose="020B0604020202020204" pitchFamily="34" charset="0"/>
              <a:cs typeface="Arial" panose="020B0604020202020204" pitchFamily="34" charset="0"/>
            </a:endParaRPr>
          </a:p>
          <a:p>
            <a:pPr algn="ctr">
              <a:lnSpc>
                <a:spcPct val="150000"/>
              </a:lnSpc>
              <a:spcBef>
                <a:spcPct val="0"/>
              </a:spcBef>
              <a:buFontTx/>
              <a:buNone/>
            </a:pPr>
            <a:endParaRPr lang="it-IT" altLang="it-IT"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fade">
                                      <p:cBhvr>
                                        <p:cTn id="21" dur="1000"/>
                                        <p:tgtEl>
                                          <p:spTgt spid="5122">
                                            <p:txEl>
                                              <p:pRg st="3" end="3"/>
                                            </p:txEl>
                                          </p:spTgt>
                                        </p:tgtEl>
                                      </p:cBhvr>
                                    </p:animEffect>
                                    <p:anim calcmode="lin" valueType="num">
                                      <p:cBhvr>
                                        <p:cTn id="22"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xEl>
                                              <p:pRg st="4" end="4"/>
                                            </p:txEl>
                                          </p:spTgt>
                                        </p:tgtEl>
                                        <p:attrNameLst>
                                          <p:attrName>style.visibility</p:attrName>
                                        </p:attrNameLst>
                                      </p:cBhvr>
                                      <p:to>
                                        <p:strVal val="visible"/>
                                      </p:to>
                                    </p:set>
                                    <p:animEffect transition="in" filter="fade">
                                      <p:cBhvr>
                                        <p:cTn id="28" dur="1000"/>
                                        <p:tgtEl>
                                          <p:spTgt spid="5122">
                                            <p:txEl>
                                              <p:pRg st="4" end="4"/>
                                            </p:txEl>
                                          </p:spTgt>
                                        </p:tgtEl>
                                      </p:cBhvr>
                                    </p:animEffect>
                                    <p:anim calcmode="lin" valueType="num">
                                      <p:cBhvr>
                                        <p:cTn id="29"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xEl>
                                              <p:pRg st="6" end="6"/>
                                            </p:txEl>
                                          </p:spTgt>
                                        </p:tgtEl>
                                        <p:attrNameLst>
                                          <p:attrName>style.visibility</p:attrName>
                                        </p:attrNameLst>
                                      </p:cBhvr>
                                      <p:to>
                                        <p:strVal val="visible"/>
                                      </p:to>
                                    </p:set>
                                    <p:animEffect transition="in" filter="fade">
                                      <p:cBhvr>
                                        <p:cTn id="35" dur="1000"/>
                                        <p:tgtEl>
                                          <p:spTgt spid="5122">
                                            <p:txEl>
                                              <p:pRg st="6" end="6"/>
                                            </p:txEl>
                                          </p:spTgt>
                                        </p:tgtEl>
                                      </p:cBhvr>
                                    </p:animEffect>
                                    <p:anim calcmode="lin" valueType="num">
                                      <p:cBhvr>
                                        <p:cTn id="36"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1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FFFF00"/>
            </a:gs>
          </a:gsLst>
          <a:lin ang="5400000" scaled="1"/>
        </a:gradFill>
        <a:effectLst/>
      </p:bgPr>
    </p:bg>
    <p:spTree>
      <p:nvGrpSpPr>
        <p:cNvPr id="1" name=""/>
        <p:cNvGrpSpPr/>
        <p:nvPr/>
      </p:nvGrpSpPr>
      <p:grpSpPr>
        <a:xfrm>
          <a:off x="0" y="0"/>
          <a:ext cx="0" cy="0"/>
          <a:chOff x="0" y="0"/>
          <a:chExt cx="0" cy="0"/>
        </a:xfrm>
      </p:grpSpPr>
      <p:sp>
        <p:nvSpPr>
          <p:cNvPr id="4" name="Triangolo isoscele 3">
            <a:extLst>
              <a:ext uri="{FF2B5EF4-FFF2-40B4-BE49-F238E27FC236}">
                <a16:creationId xmlns:a16="http://schemas.microsoft.com/office/drawing/2014/main" id="{644DFC48-F5D6-4FF0-A05C-CC5C78365E1B}"/>
              </a:ext>
            </a:extLst>
          </p:cNvPr>
          <p:cNvSpPr/>
          <p:nvPr/>
        </p:nvSpPr>
        <p:spPr>
          <a:xfrm>
            <a:off x="3863752" y="2245514"/>
            <a:ext cx="4464496" cy="2736304"/>
          </a:xfrm>
          <a:prstGeom prst="triangle">
            <a:avLst/>
          </a:prstGeom>
          <a:solidFill>
            <a:srgbClr val="FF0000"/>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CDEE5A4E-F601-4904-A54E-0088B1389278}"/>
              </a:ext>
            </a:extLst>
          </p:cNvPr>
          <p:cNvSpPr/>
          <p:nvPr/>
        </p:nvSpPr>
        <p:spPr>
          <a:xfrm>
            <a:off x="4151784" y="1484784"/>
            <a:ext cx="3449983" cy="584775"/>
          </a:xfrm>
          <a:prstGeom prst="rect">
            <a:avLst/>
          </a:prstGeom>
        </p:spPr>
        <p:txBody>
          <a:bodyPr wrap="none">
            <a:spAutoFit/>
          </a:bodyPr>
          <a:lstStyle/>
          <a:p>
            <a:r>
              <a:rPr lang="it-IT" sz="3200" b="1" dirty="0"/>
              <a:t>Famiglia - amici</a:t>
            </a:r>
          </a:p>
        </p:txBody>
      </p:sp>
      <p:sp>
        <p:nvSpPr>
          <p:cNvPr id="6" name="Rettangolo 5">
            <a:extLst>
              <a:ext uri="{FF2B5EF4-FFF2-40B4-BE49-F238E27FC236}">
                <a16:creationId xmlns:a16="http://schemas.microsoft.com/office/drawing/2014/main" id="{56460438-B49E-4D7C-856A-F1E106426F43}"/>
              </a:ext>
            </a:extLst>
          </p:cNvPr>
          <p:cNvSpPr/>
          <p:nvPr/>
        </p:nvSpPr>
        <p:spPr>
          <a:xfrm>
            <a:off x="481324" y="221135"/>
            <a:ext cx="11229356" cy="658835"/>
          </a:xfrm>
          <a:prstGeom prst="rect">
            <a:avLst/>
          </a:prstGeom>
        </p:spPr>
        <p:txBody>
          <a:bodyPr wrap="none">
            <a:spAutoFit/>
          </a:bodyPr>
          <a:lstStyle/>
          <a:p>
            <a:pPr algn="ctr">
              <a:lnSpc>
                <a:spcPct val="150000"/>
              </a:lnSpc>
            </a:pPr>
            <a:r>
              <a:rPr lang="it-IT" sz="2800" b="1" dirty="0">
                <a:latin typeface="Arial" panose="020B0604020202020204" pitchFamily="34" charset="0"/>
                <a:cs typeface="Arial" panose="020B0604020202020204" pitchFamily="34" charset="0"/>
              </a:rPr>
              <a:t>Se si esagera in una di queste tre parti distruggiamo le altre due.</a:t>
            </a:r>
          </a:p>
        </p:txBody>
      </p:sp>
      <p:sp>
        <p:nvSpPr>
          <p:cNvPr id="7" name="Rettangolo 6">
            <a:extLst>
              <a:ext uri="{FF2B5EF4-FFF2-40B4-BE49-F238E27FC236}">
                <a16:creationId xmlns:a16="http://schemas.microsoft.com/office/drawing/2014/main" id="{9440F319-07DD-42A8-8E3A-94BE694DA900}"/>
              </a:ext>
            </a:extLst>
          </p:cNvPr>
          <p:cNvSpPr/>
          <p:nvPr/>
        </p:nvSpPr>
        <p:spPr>
          <a:xfrm>
            <a:off x="7573448" y="5080828"/>
            <a:ext cx="4118435" cy="584775"/>
          </a:xfrm>
          <a:prstGeom prst="rect">
            <a:avLst/>
          </a:prstGeom>
        </p:spPr>
        <p:txBody>
          <a:bodyPr wrap="none">
            <a:spAutoFit/>
          </a:bodyPr>
          <a:lstStyle/>
          <a:p>
            <a:r>
              <a:rPr lang="it-IT" sz="3200" b="1" dirty="0"/>
              <a:t>Relax divertimento</a:t>
            </a:r>
          </a:p>
        </p:txBody>
      </p:sp>
      <p:sp>
        <p:nvSpPr>
          <p:cNvPr id="8" name="Rettangolo 7">
            <a:extLst>
              <a:ext uri="{FF2B5EF4-FFF2-40B4-BE49-F238E27FC236}">
                <a16:creationId xmlns:a16="http://schemas.microsoft.com/office/drawing/2014/main" id="{D2F82611-FC72-4EC9-8015-A4F36096D808}"/>
              </a:ext>
            </a:extLst>
          </p:cNvPr>
          <p:cNvSpPr/>
          <p:nvPr/>
        </p:nvSpPr>
        <p:spPr>
          <a:xfrm>
            <a:off x="2135560" y="4981818"/>
            <a:ext cx="1587294" cy="584775"/>
          </a:xfrm>
          <a:prstGeom prst="rect">
            <a:avLst/>
          </a:prstGeom>
        </p:spPr>
        <p:txBody>
          <a:bodyPr wrap="none">
            <a:spAutoFit/>
          </a:bodyPr>
          <a:lstStyle/>
          <a:p>
            <a:r>
              <a:rPr lang="it-IT" sz="3200" b="1" dirty="0"/>
              <a:t>Lavoro</a:t>
            </a:r>
          </a:p>
        </p:txBody>
      </p:sp>
      <p:sp>
        <p:nvSpPr>
          <p:cNvPr id="2" name="Rettangolo 1">
            <a:extLst>
              <a:ext uri="{FF2B5EF4-FFF2-40B4-BE49-F238E27FC236}">
                <a16:creationId xmlns:a16="http://schemas.microsoft.com/office/drawing/2014/main" id="{11E74E96-EA47-4900-976C-544D4B8B974D}"/>
              </a:ext>
            </a:extLst>
          </p:cNvPr>
          <p:cNvSpPr/>
          <p:nvPr/>
        </p:nvSpPr>
        <p:spPr>
          <a:xfrm>
            <a:off x="5330406" y="3613666"/>
            <a:ext cx="1531188"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EQUILIBRIO</a:t>
            </a:r>
          </a:p>
        </p:txBody>
      </p:sp>
    </p:spTree>
    <p:extLst>
      <p:ext uri="{BB962C8B-B14F-4D97-AF65-F5344CB8AC3E}">
        <p14:creationId xmlns:p14="http://schemas.microsoft.com/office/powerpoint/2010/main" val="1746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a:extLst>
              <a:ext uri="{FF2B5EF4-FFF2-40B4-BE49-F238E27FC236}">
                <a16:creationId xmlns:a16="http://schemas.microsoft.com/office/drawing/2014/main" id="{12E69186-A6F2-4094-AAA6-273F922F1DD7}"/>
              </a:ext>
            </a:extLst>
          </p:cNvPr>
          <p:cNvSpPr>
            <a:spLocks noChangeArrowheads="1"/>
          </p:cNvSpPr>
          <p:nvPr/>
        </p:nvSpPr>
        <p:spPr bwMode="auto">
          <a:xfrm>
            <a:off x="227348" y="401985"/>
            <a:ext cx="11737304" cy="5979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I sentimenti di colpa nascono quando amo </a:t>
            </a: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e considero importante chi sta davanti, fuori a me.</a:t>
            </a:r>
          </a:p>
          <a:p>
            <a:pPr algn="ctr">
              <a:lnSpc>
                <a:spcPct val="150000"/>
              </a:lnSpc>
              <a:spcBef>
                <a:spcPct val="0"/>
              </a:spcBef>
              <a:buFontTx/>
              <a:buNone/>
            </a:pPr>
            <a:endParaRPr lang="it-IT" altLang="it-IT" sz="18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Non si avranno mai sensi di colpa </a:t>
            </a:r>
          </a:p>
          <a:p>
            <a:pPr algn="ctr">
              <a:lnSpc>
                <a:spcPct val="150000"/>
              </a:lnSpc>
              <a:spcBef>
                <a:spcPct val="0"/>
              </a:spcBef>
              <a:buFontTx/>
              <a:buNone/>
            </a:pPr>
            <a:r>
              <a:rPr lang="it-IT" altLang="it-IT" sz="3600" b="1" dirty="0">
                <a:latin typeface="Arial" panose="020B0604020202020204" pitchFamily="34" charset="0"/>
                <a:cs typeface="Arial" panose="020B0604020202020204" pitchFamily="34" charset="0"/>
              </a:rPr>
              <a:t>quando si pone solo se stessi come importanti.</a:t>
            </a:r>
          </a:p>
          <a:p>
            <a:pPr algn="ctr">
              <a:lnSpc>
                <a:spcPct val="150000"/>
              </a:lnSpc>
              <a:spcBef>
                <a:spcPct val="0"/>
              </a:spcBef>
              <a:buFontTx/>
              <a:buNone/>
            </a:pPr>
            <a:endParaRPr lang="it-IT" altLang="it-IT" sz="2400" b="1"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2400" b="1" dirty="0">
                <a:latin typeface="Arial" panose="020B0604020202020204" pitchFamily="34" charset="0"/>
                <a:cs typeface="Arial" panose="020B0604020202020204" pitchFamily="34" charset="0"/>
              </a:rPr>
              <a:t>Se non esistono sentimenti di colpa</a:t>
            </a:r>
          </a:p>
          <a:p>
            <a:pPr algn="ctr">
              <a:lnSpc>
                <a:spcPct val="150000"/>
              </a:lnSpc>
              <a:spcBef>
                <a:spcPct val="0"/>
              </a:spcBef>
              <a:buFontTx/>
              <a:buNone/>
            </a:pPr>
            <a:r>
              <a:rPr lang="it-IT" altLang="it-IT" sz="2400" b="1" dirty="0">
                <a:latin typeface="Arial" panose="020B0604020202020204" pitchFamily="34" charset="0"/>
                <a:cs typeface="Arial" panose="020B0604020202020204" pitchFamily="34" charset="0"/>
              </a:rPr>
              <a:t>potrebbe essere un brutto segnale nelle relazioni umane, nelle amicizie.</a:t>
            </a:r>
          </a:p>
          <a:p>
            <a:pPr algn="ctr">
              <a:lnSpc>
                <a:spcPct val="150000"/>
              </a:lnSpc>
              <a:spcBef>
                <a:spcPct val="0"/>
              </a:spcBef>
              <a:buFontTx/>
              <a:buNone/>
            </a:pPr>
            <a:endParaRPr lang="it-IT" alt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000"/>
                                        <p:tgtEl>
                                          <p:spTgt spid="5122">
                                            <p:txEl>
                                              <p:pRg st="0" end="0"/>
                                            </p:txEl>
                                          </p:spTgt>
                                        </p:tgtEl>
                                      </p:cBhvr>
                                    </p:animEffect>
                                    <p:anim calcmode="lin" valueType="num">
                                      <p:cBhvr>
                                        <p:cTn id="8" dur="1000" fill="hold"/>
                                        <p:tgtEl>
                                          <p:spTgt spid="5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fade">
                                      <p:cBhvr>
                                        <p:cTn id="12" dur="1000"/>
                                        <p:tgtEl>
                                          <p:spTgt spid="5122">
                                            <p:txEl>
                                              <p:pRg st="1" end="1"/>
                                            </p:txEl>
                                          </p:spTgt>
                                        </p:tgtEl>
                                      </p:cBhvr>
                                    </p:animEffect>
                                    <p:anim calcmode="lin" valueType="num">
                                      <p:cBhvr>
                                        <p:cTn id="13"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Effect transition="in" filter="fade">
                                      <p:cBhvr>
                                        <p:cTn id="19" dur="1000"/>
                                        <p:tgtEl>
                                          <p:spTgt spid="5122">
                                            <p:txEl>
                                              <p:pRg st="3" end="3"/>
                                            </p:txEl>
                                          </p:spTgt>
                                        </p:tgtEl>
                                      </p:cBhvr>
                                    </p:animEffect>
                                    <p:anim calcmode="lin" valueType="num">
                                      <p:cBhvr>
                                        <p:cTn id="20"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2">
                                            <p:txEl>
                                              <p:pRg st="4" end="4"/>
                                            </p:txEl>
                                          </p:spTgt>
                                        </p:tgtEl>
                                        <p:attrNameLst>
                                          <p:attrName>style.visibility</p:attrName>
                                        </p:attrNameLst>
                                      </p:cBhvr>
                                      <p:to>
                                        <p:strVal val="visible"/>
                                      </p:to>
                                    </p:set>
                                    <p:animEffect transition="in" filter="fade">
                                      <p:cBhvr>
                                        <p:cTn id="24" dur="1000"/>
                                        <p:tgtEl>
                                          <p:spTgt spid="5122">
                                            <p:txEl>
                                              <p:pRg st="4" end="4"/>
                                            </p:txEl>
                                          </p:spTgt>
                                        </p:tgtEl>
                                      </p:cBhvr>
                                    </p:animEffect>
                                    <p:anim calcmode="lin" valueType="num">
                                      <p:cBhvr>
                                        <p:cTn id="25"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animEffect transition="in" filter="fade">
                                      <p:cBhvr>
                                        <p:cTn id="31" dur="1000"/>
                                        <p:tgtEl>
                                          <p:spTgt spid="5122">
                                            <p:txEl>
                                              <p:pRg st="6" end="6"/>
                                            </p:txEl>
                                          </p:spTgt>
                                        </p:tgtEl>
                                      </p:cBhvr>
                                    </p:animEffect>
                                    <p:anim calcmode="lin" valueType="num">
                                      <p:cBhvr>
                                        <p:cTn id="32" dur="1000" fill="hold"/>
                                        <p:tgtEl>
                                          <p:spTgt spid="512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2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2">
                                            <p:txEl>
                                              <p:pRg st="7" end="7"/>
                                            </p:txEl>
                                          </p:spTgt>
                                        </p:tgtEl>
                                        <p:attrNameLst>
                                          <p:attrName>style.visibility</p:attrName>
                                        </p:attrNameLst>
                                      </p:cBhvr>
                                      <p:to>
                                        <p:strVal val="visible"/>
                                      </p:to>
                                    </p:set>
                                    <p:animEffect transition="in" filter="fade">
                                      <p:cBhvr>
                                        <p:cTn id="36" dur="1000"/>
                                        <p:tgtEl>
                                          <p:spTgt spid="5122">
                                            <p:txEl>
                                              <p:pRg st="7" end="7"/>
                                            </p:txEl>
                                          </p:spTgt>
                                        </p:tgtEl>
                                      </p:cBhvr>
                                    </p:animEffect>
                                    <p:anim calcmode="lin" valueType="num">
                                      <p:cBhvr>
                                        <p:cTn id="37" dur="1000" fill="hold"/>
                                        <p:tgtEl>
                                          <p:spTgt spid="512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CBBF2FA-A76B-4521-B363-DE106798738D}"/>
              </a:ext>
            </a:extLst>
          </p:cNvPr>
          <p:cNvSpPr/>
          <p:nvPr/>
        </p:nvSpPr>
        <p:spPr>
          <a:xfrm>
            <a:off x="623392" y="332656"/>
            <a:ext cx="10945216" cy="5286319"/>
          </a:xfrm>
          <a:prstGeom prst="rect">
            <a:avLst/>
          </a:prstGeom>
          <a:solidFill>
            <a:schemeClr val="bg1"/>
          </a:solidFill>
        </p:spPr>
        <p:txBody>
          <a:bodyPr wrap="square">
            <a:spAutoFit/>
          </a:bodyPr>
          <a:lstStyle/>
          <a:p>
            <a:pPr algn="ctr">
              <a:lnSpc>
                <a:spcPct val="150000"/>
              </a:lnSpc>
            </a:pPr>
            <a:r>
              <a:rPr lang="it-IT" altLang="it-IT" sz="3200" b="1" dirty="0">
                <a:latin typeface="Arial" panose="020B0604020202020204" pitchFamily="34" charset="0"/>
                <a:cs typeface="Arial" panose="020B0604020202020204" pitchFamily="34" charset="0"/>
              </a:rPr>
              <a:t>Due persone potrebbero andare </a:t>
            </a:r>
          </a:p>
          <a:p>
            <a:pPr algn="ctr">
              <a:lnSpc>
                <a:spcPct val="150000"/>
              </a:lnSpc>
            </a:pPr>
            <a:r>
              <a:rPr lang="it-IT" altLang="it-IT" sz="3200" b="1" dirty="0">
                <a:latin typeface="Arial" panose="020B0604020202020204" pitchFamily="34" charset="0"/>
                <a:cs typeface="Arial" panose="020B0604020202020204" pitchFamily="34" charset="0"/>
              </a:rPr>
              <a:t>perfettamente d’accordo </a:t>
            </a:r>
          </a:p>
          <a:p>
            <a:pPr algn="ctr">
              <a:lnSpc>
                <a:spcPct val="150000"/>
              </a:lnSpc>
            </a:pPr>
            <a:r>
              <a:rPr lang="it-IT" altLang="it-IT" sz="3200" b="1" dirty="0">
                <a:latin typeface="Arial" panose="020B0604020202020204" pitchFamily="34" charset="0"/>
                <a:cs typeface="Arial" panose="020B0604020202020204" pitchFamily="34" charset="0"/>
              </a:rPr>
              <a:t>perché uno dipende totalmente dall’altro</a:t>
            </a:r>
          </a:p>
          <a:p>
            <a:pPr algn="ctr">
              <a:lnSpc>
                <a:spcPct val="150000"/>
              </a:lnSpc>
            </a:pPr>
            <a:r>
              <a:rPr lang="it-IT" altLang="it-IT" sz="3200" b="1" dirty="0">
                <a:latin typeface="Arial" panose="020B0604020202020204" pitchFamily="34" charset="0"/>
                <a:cs typeface="Arial" panose="020B0604020202020204" pitchFamily="34" charset="0"/>
              </a:rPr>
              <a:t>e gli piace non assumersi responsabilità.</a:t>
            </a:r>
          </a:p>
          <a:p>
            <a:pPr algn="ctr">
              <a:lnSpc>
                <a:spcPct val="150000"/>
              </a:lnSpc>
            </a:pPr>
            <a:endParaRPr lang="it-IT" altLang="it-IT" b="1" dirty="0">
              <a:latin typeface="Arial" panose="020B0604020202020204" pitchFamily="34" charset="0"/>
              <a:cs typeface="Arial" panose="020B0604020202020204" pitchFamily="34" charset="0"/>
            </a:endParaRPr>
          </a:p>
          <a:p>
            <a:pPr algn="ctr">
              <a:lnSpc>
                <a:spcPct val="150000"/>
              </a:lnSpc>
            </a:pPr>
            <a:r>
              <a:rPr lang="it-IT" altLang="it-IT" sz="3200" b="1" dirty="0">
                <a:latin typeface="Arial" panose="020B0604020202020204" pitchFamily="34" charset="0"/>
                <a:cs typeface="Arial" panose="020B0604020202020204" pitchFamily="34" charset="0"/>
              </a:rPr>
              <a:t>Ossia quando c’è un «burattino» e un «burattinaio».</a:t>
            </a:r>
          </a:p>
          <a:p>
            <a:pPr algn="ctr">
              <a:lnSpc>
                <a:spcPct val="150000"/>
              </a:lnSpc>
            </a:pPr>
            <a:endParaRPr lang="it-IT" altLang="it-IT" sz="800" b="1" dirty="0">
              <a:latin typeface="Arial" panose="020B0604020202020204" pitchFamily="34" charset="0"/>
              <a:cs typeface="Arial" panose="020B0604020202020204" pitchFamily="34" charset="0"/>
            </a:endParaRPr>
          </a:p>
          <a:p>
            <a:pPr algn="ctr">
              <a:lnSpc>
                <a:spcPct val="150000"/>
              </a:lnSpc>
            </a:pPr>
            <a:r>
              <a:rPr lang="it-IT" altLang="it-IT" sz="3200" b="1" dirty="0">
                <a:latin typeface="Arial" panose="020B0604020202020204" pitchFamily="34" charset="0"/>
                <a:cs typeface="Arial" panose="020B0604020202020204" pitchFamily="34" charset="0"/>
              </a:rPr>
              <a:t>Se manca uno dei due cosa succede?</a:t>
            </a:r>
          </a:p>
          <a:p>
            <a:pPr algn="ctr">
              <a:lnSpc>
                <a:spcPct val="150000"/>
              </a:lnSpc>
            </a:pPr>
            <a:endParaRPr lang="it-IT" altLang="it-IT"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49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a:extLst>
              <a:ext uri="{FF2B5EF4-FFF2-40B4-BE49-F238E27FC236}">
                <a16:creationId xmlns:a16="http://schemas.microsoft.com/office/drawing/2014/main" id="{7132993C-7563-4010-B9F1-F6CDC2CF8263}"/>
              </a:ext>
            </a:extLst>
          </p:cNvPr>
          <p:cNvSpPr>
            <a:spLocks noChangeArrowheads="1"/>
          </p:cNvSpPr>
          <p:nvPr/>
        </p:nvSpPr>
        <p:spPr bwMode="auto">
          <a:xfrm>
            <a:off x="479376" y="739803"/>
            <a:ext cx="11233248" cy="537839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9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Quando si ama veramente, </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i sacrifici </a:t>
            </a:r>
            <a:r>
              <a:rPr lang="it-IT" altLang="it-IT" sz="4000" b="1" u="sng" dirty="0">
                <a:latin typeface="Arial" panose="020B0604020202020204" pitchFamily="34" charset="0"/>
                <a:cs typeface="Arial" panose="020B0604020202020204" pitchFamily="34" charset="0"/>
              </a:rPr>
              <a:t>GRATUITI</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e le sofferenze</a:t>
            </a: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diventano sempre più leggeri.</a:t>
            </a:r>
          </a:p>
          <a:p>
            <a:pPr algn="ctr">
              <a:lnSpc>
                <a:spcPct val="150000"/>
              </a:lnSpc>
              <a:spcBef>
                <a:spcPct val="0"/>
              </a:spcBef>
              <a:buFontTx/>
              <a:buNone/>
            </a:pPr>
            <a:endParaRPr lang="it-IT" altLang="it-IT" sz="8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dirty="0">
                <a:latin typeface="Arial" panose="020B0604020202020204" pitchFamily="34" charset="0"/>
                <a:cs typeface="Arial" panose="020B0604020202020204" pitchFamily="34" charset="0"/>
              </a:rPr>
              <a:t>Es. i sacrifici di una madre per il figlio.</a:t>
            </a:r>
          </a:p>
          <a:p>
            <a:pPr>
              <a:spcBef>
                <a:spcPct val="0"/>
              </a:spcBef>
              <a:buFontTx/>
              <a:buNone/>
            </a:pPr>
            <a:endParaRPr lang="it-IT" altLang="it-IT" sz="3000" dirty="0">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a:extLst>
              <a:ext uri="{FF2B5EF4-FFF2-40B4-BE49-F238E27FC236}">
                <a16:creationId xmlns:a16="http://schemas.microsoft.com/office/drawing/2014/main" id="{7132993C-7563-4010-B9F1-F6CDC2CF8263}"/>
              </a:ext>
            </a:extLst>
          </p:cNvPr>
          <p:cNvSpPr>
            <a:spLocks noChangeArrowheads="1"/>
          </p:cNvSpPr>
          <p:nvPr/>
        </p:nvSpPr>
        <p:spPr bwMode="auto">
          <a:xfrm>
            <a:off x="551384" y="1556792"/>
            <a:ext cx="11233248" cy="168507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endParaRPr lang="it-IT" altLang="it-IT" sz="900" dirty="0">
              <a:latin typeface="Arial" panose="020B0604020202020204" pitchFamily="34" charset="0"/>
              <a:cs typeface="Arial" panose="020B0604020202020204" pitchFamily="34" charset="0"/>
            </a:endParaRPr>
          </a:p>
          <a:p>
            <a:pPr algn="ctr">
              <a:lnSpc>
                <a:spcPct val="150000"/>
              </a:lnSpc>
              <a:spcBef>
                <a:spcPct val="0"/>
              </a:spcBef>
              <a:buFontTx/>
              <a:buNone/>
            </a:pPr>
            <a:r>
              <a:rPr lang="it-IT" altLang="it-IT" sz="4000" dirty="0">
                <a:latin typeface="Arial" panose="020B0604020202020204" pitchFamily="34" charset="0"/>
                <a:cs typeface="Arial" panose="020B0604020202020204" pitchFamily="34" charset="0"/>
              </a:rPr>
              <a:t>La </a:t>
            </a:r>
            <a:r>
              <a:rPr lang="it-IT" altLang="it-IT" sz="4000" b="1" dirty="0">
                <a:latin typeface="Arial" panose="020B0604020202020204" pitchFamily="34" charset="0"/>
                <a:cs typeface="Arial" panose="020B0604020202020204" pitchFamily="34" charset="0"/>
              </a:rPr>
              <a:t>SOFFERENZA</a:t>
            </a:r>
            <a:r>
              <a:rPr lang="it-IT" altLang="it-IT" sz="4000" dirty="0">
                <a:latin typeface="Arial" panose="020B0604020202020204" pitchFamily="34" charset="0"/>
                <a:cs typeface="Arial" panose="020B0604020202020204" pitchFamily="34" charset="0"/>
              </a:rPr>
              <a:t> è maestra di vita?</a:t>
            </a:r>
            <a:endParaRPr lang="it-IT" altLang="it-IT" dirty="0">
              <a:latin typeface="Arial" panose="020B0604020202020204" pitchFamily="34" charset="0"/>
              <a:cs typeface="Arial" panose="020B0604020202020204" pitchFamily="34" charset="0"/>
            </a:endParaRPr>
          </a:p>
          <a:p>
            <a:pPr>
              <a:spcBef>
                <a:spcPct val="0"/>
              </a:spcBef>
              <a:buFontTx/>
              <a:buNone/>
            </a:pPr>
            <a:endParaRPr lang="it-IT" altLang="it-IT" sz="3000" dirty="0">
              <a:latin typeface="Tahoma" panose="020B0604030504040204" pitchFamily="34" charset="0"/>
            </a:endParaRPr>
          </a:p>
        </p:txBody>
      </p:sp>
    </p:spTree>
    <p:extLst>
      <p:ext uri="{BB962C8B-B14F-4D97-AF65-F5344CB8AC3E}">
        <p14:creationId xmlns:p14="http://schemas.microsoft.com/office/powerpoint/2010/main" val="421882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01AC959-0BCE-4EE4-B3FC-EBEEF44523C2}"/>
              </a:ext>
            </a:extLst>
          </p:cNvPr>
          <p:cNvSpPr>
            <a:spLocks noGrp="1" noRot="1" noChangeArrowheads="1"/>
          </p:cNvSpPr>
          <p:nvPr>
            <p:ph idx="1"/>
          </p:nvPr>
        </p:nvSpPr>
        <p:spPr>
          <a:xfrm>
            <a:off x="1410308" y="381000"/>
            <a:ext cx="9371384" cy="6096000"/>
          </a:xfrm>
          <a:solidFill>
            <a:schemeClr val="bg1"/>
          </a:solidFill>
          <a:ln w="57150"/>
        </p:spPr>
        <p:txBody>
          <a:bodyPr rtlCol="0">
            <a:normAutofit fontScale="925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Se affermo che</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ho fatto una esperienza d’amore con una ragazza/ragazzo povera/povero (mendicante, indigente)  </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Cosa avete subito capito?</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6F3795A-8713-4C0F-81D1-917ADA69AD4B}"/>
              </a:ext>
            </a:extLst>
          </p:cNvPr>
          <p:cNvSpPr>
            <a:spLocks noGrp="1" noRot="1" noChangeArrowheads="1"/>
          </p:cNvSpPr>
          <p:nvPr>
            <p:ph idx="1"/>
          </p:nvPr>
        </p:nvSpPr>
        <p:spPr>
          <a:xfrm>
            <a:off x="623392" y="381000"/>
            <a:ext cx="10945216" cy="6096000"/>
          </a:xfrm>
          <a:solidFill>
            <a:schemeClr val="bg1"/>
          </a:solidFill>
          <a:ln w="57150"/>
        </p:spPr>
        <p:txBody>
          <a:bodyPr rtlCol="0">
            <a:normAutofit lnSpcReduction="10000"/>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4400" b="1" dirty="0">
                <a:solidFill>
                  <a:srgbClr val="0A0A0A"/>
                </a:solidFill>
                <a:latin typeface="Comic Sans MS" pitchFamily="66" charset="0"/>
                <a:cs typeface="Arial" pitchFamily="34" charset="0"/>
              </a:rPr>
              <a:t>“Ho fatto l’</a:t>
            </a:r>
            <a:r>
              <a:rPr lang="it-IT" sz="4400" b="1" dirty="0" err="1">
                <a:solidFill>
                  <a:srgbClr val="0A0A0A"/>
                </a:solidFill>
                <a:latin typeface="Comic Sans MS" pitchFamily="66" charset="0"/>
                <a:cs typeface="Arial" pitchFamily="34" charset="0"/>
              </a:rPr>
              <a:t>amore…</a:t>
            </a:r>
            <a:r>
              <a:rPr lang="it-IT" sz="4400" b="1" dirty="0">
                <a:solidFill>
                  <a:srgbClr val="0A0A0A"/>
                </a:solidFill>
                <a:latin typeface="Comic Sans MS" pitchFamily="66" charset="0"/>
                <a:cs typeface="Arial" pitchFamily="34" charset="0"/>
              </a:rPr>
              <a:t>”</a:t>
            </a:r>
          </a:p>
          <a:p>
            <a:pPr lvl="1" algn="ctr"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«Fare l’amore» oggi sembra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ad un solo significato, quello sessuale.</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E’ vero o falso? Perché?</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8AECEB0-1011-4D73-9D25-F02F73148781}"/>
              </a:ext>
            </a:extLst>
          </p:cNvPr>
          <p:cNvSpPr/>
          <p:nvPr/>
        </p:nvSpPr>
        <p:spPr>
          <a:xfrm>
            <a:off x="839416" y="1628800"/>
            <a:ext cx="10513168" cy="2217082"/>
          </a:xfrm>
          <a:prstGeom prst="rect">
            <a:avLst/>
          </a:prstGeom>
          <a:solidFill>
            <a:schemeClr val="bg1"/>
          </a:solidFill>
        </p:spPr>
        <p:txBody>
          <a:bodyPr wrap="square">
            <a:spAutoFit/>
          </a:bodyPr>
          <a:lstStyle/>
          <a:p>
            <a:pPr algn="ctr">
              <a:lnSpc>
                <a:spcPct val="150000"/>
              </a:lnSpc>
            </a:pPr>
            <a:r>
              <a:rPr lang="it-IT" sz="3200" b="1" dirty="0">
                <a:latin typeface="Arial" panose="020B0604020202020204" pitchFamily="34" charset="0"/>
                <a:cs typeface="Arial" panose="020B0604020202020204" pitchFamily="34" charset="0"/>
              </a:rPr>
              <a:t>Video dello psicologo Ezio Aceti   </a:t>
            </a:r>
            <a:r>
              <a:rPr lang="it-IT" sz="3200" dirty="0">
                <a:latin typeface="Arial" panose="020B0604020202020204" pitchFamily="34" charset="0"/>
                <a:cs typeface="Arial" panose="020B0604020202020204" pitchFamily="34" charset="0"/>
                <a:hlinkClick r:id="rId3"/>
              </a:rPr>
              <a:t>https://www.youtube.com/watch?v=CEpJVYfdxnQ</a:t>
            </a:r>
            <a:endParaRPr lang="it-IT" sz="3200" dirty="0">
              <a:latin typeface="Arial" panose="020B0604020202020204" pitchFamily="34" charset="0"/>
              <a:cs typeface="Arial" panose="020B0604020202020204" pitchFamily="34" charset="0"/>
            </a:endParaRPr>
          </a:p>
          <a:p>
            <a:pPr algn="ctr">
              <a:lnSpc>
                <a:spcPct val="150000"/>
              </a:lnSpc>
            </a:pPr>
            <a:r>
              <a:rPr lang="it-IT"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370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9537769-B46A-4E8C-AD3B-C240BF22C2D8}"/>
              </a:ext>
            </a:extLst>
          </p:cNvPr>
          <p:cNvSpPr>
            <a:spLocks noGrp="1" noRot="1" noChangeArrowheads="1"/>
          </p:cNvSpPr>
          <p:nvPr>
            <p:ph idx="1"/>
          </p:nvPr>
        </p:nvSpPr>
        <p:spPr>
          <a:xfrm>
            <a:off x="1230288" y="381000"/>
            <a:ext cx="9731424"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spcAft>
                <a:spcPts val="0"/>
              </a:spcAft>
              <a:buNone/>
              <a:defRPr/>
            </a:pPr>
            <a:r>
              <a:rPr lang="it-IT" dirty="0">
                <a:solidFill>
                  <a:srgbClr val="0A0A0A"/>
                </a:solidFill>
                <a:latin typeface="Arial" pitchFamily="34" charset="0"/>
                <a:cs typeface="Arial" pitchFamily="34" charset="0"/>
              </a:rPr>
              <a:t>In questi ultimi decenni sono aumentati i divorzi</a:t>
            </a:r>
          </a:p>
          <a:p>
            <a:pPr lvl="1" eaLnBrk="1" fontAlgn="auto" hangingPunct="1">
              <a:spcAft>
                <a:spcPts val="0"/>
              </a:spcAft>
              <a:buNone/>
              <a:defRPr/>
            </a:pPr>
            <a:r>
              <a:rPr lang="it-IT" dirty="0">
                <a:solidFill>
                  <a:srgbClr val="0A0A0A"/>
                </a:solidFill>
                <a:latin typeface="Arial" pitchFamily="34" charset="0"/>
                <a:cs typeface="Arial" pitchFamily="34" charset="0"/>
              </a:rPr>
              <a:t>e le più svariate maniere di accompagnarsi …..</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Perché è andato in crisi il matrimonio tradizionale?</a:t>
            </a:r>
          </a:p>
          <a:p>
            <a:pPr lvl="1"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DCE1767A-5E3E-40F8-A3DC-2687CEE74F8F}"/>
              </a:ext>
            </a:extLst>
          </p:cNvPr>
          <p:cNvSpPr>
            <a:spLocks noGrp="1" noRot="1"/>
          </p:cNvSpPr>
          <p:nvPr>
            <p:ph idx="1"/>
          </p:nvPr>
        </p:nvSpPr>
        <p:spPr>
          <a:xfrm>
            <a:off x="1127325" y="710332"/>
            <a:ext cx="9937351" cy="4518868"/>
          </a:xfrm>
          <a:solidFill>
            <a:schemeClr val="bg1"/>
          </a:solidFill>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lnSpc>
                <a:spcPct val="150000"/>
              </a:lnSpc>
              <a:buFont typeface="Wingdings" panose="05000000000000000000" pitchFamily="2" charset="2"/>
              <a:buNone/>
            </a:pPr>
            <a:endParaRPr lang="it-IT" altLang="it-IT" sz="1000" dirty="0">
              <a:solidFill>
                <a:srgbClr val="0A0A0A"/>
              </a:solidFill>
              <a:latin typeface="Arial" panose="020B0604020202020204" pitchFamily="34" charset="0"/>
              <a:cs typeface="Arial" panose="020B0604020202020204" pitchFamily="34" charset="0"/>
            </a:endParaRP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Secondo voi è vero che i genitori </a:t>
            </a: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sono più preoccupati a stare attenti </a:t>
            </a:r>
          </a:p>
          <a:p>
            <a:pPr algn="ctr" eaLnBrk="1" hangingPunct="1">
              <a:lnSpc>
                <a:spcPct val="150000"/>
              </a:lnSpc>
              <a:buFont typeface="Wingdings" panose="05000000000000000000" pitchFamily="2" charset="2"/>
              <a:buNone/>
            </a:pPr>
            <a:r>
              <a:rPr lang="it-IT" altLang="it-IT" sz="2800" dirty="0">
                <a:solidFill>
                  <a:srgbClr val="0A0A0A"/>
                </a:solidFill>
                <a:latin typeface="Arial" panose="020B0604020202020204" pitchFamily="34" charset="0"/>
                <a:cs typeface="Arial" panose="020B0604020202020204" pitchFamily="34" charset="0"/>
              </a:rPr>
              <a:t>che i figli usino gli anticoncezionali </a:t>
            </a:r>
          </a:p>
          <a:p>
            <a:pPr algn="ctr" eaLnBrk="1" hangingPunct="1">
              <a:lnSpc>
                <a:spcPct val="150000"/>
              </a:lnSpc>
              <a:buFont typeface="Arial" panose="020B0604020202020204" pitchFamily="34" charset="0"/>
              <a:buNone/>
            </a:pPr>
            <a:r>
              <a:rPr lang="it-IT" altLang="it-IT" sz="2800" dirty="0">
                <a:solidFill>
                  <a:srgbClr val="0A0A0A"/>
                </a:solidFill>
                <a:latin typeface="Arial" panose="020B0604020202020204" pitchFamily="34" charset="0"/>
                <a:cs typeface="Arial" panose="020B0604020202020204" pitchFamily="34" charset="0"/>
              </a:rPr>
              <a:t>piuttosto che educare i figli al vero </a:t>
            </a:r>
            <a:r>
              <a:rPr lang="it-IT" altLang="it-IT" sz="2800" b="1" dirty="0">
                <a:solidFill>
                  <a:srgbClr val="0A0A0A"/>
                </a:solidFill>
                <a:latin typeface="Arial" panose="020B0604020202020204" pitchFamily="34" charset="0"/>
                <a:cs typeface="Arial" panose="020B0604020202020204" pitchFamily="34" charset="0"/>
              </a:rPr>
              <a:t>AMORE</a:t>
            </a:r>
            <a:r>
              <a:rPr lang="it-IT" altLang="it-IT" sz="2800" dirty="0">
                <a:solidFill>
                  <a:srgbClr val="0A0A0A"/>
                </a:solidFill>
                <a:latin typeface="Arial" panose="020B0604020202020204" pitchFamily="34" charset="0"/>
                <a:cs typeface="Arial" panose="020B0604020202020204" pitchFamily="34" charset="0"/>
              </a:rPr>
              <a:t>, </a:t>
            </a:r>
          </a:p>
          <a:p>
            <a:pPr algn="ctr" eaLnBrk="1" hangingPunct="1">
              <a:lnSpc>
                <a:spcPct val="150000"/>
              </a:lnSpc>
              <a:buFont typeface="Arial" panose="020B0604020202020204" pitchFamily="34" charset="0"/>
              <a:buNone/>
            </a:pPr>
            <a:r>
              <a:rPr lang="it-IT" altLang="it-IT" sz="2800" dirty="0">
                <a:solidFill>
                  <a:srgbClr val="0A0A0A"/>
                </a:solidFill>
                <a:latin typeface="Arial" panose="020B0604020202020204" pitchFamily="34" charset="0"/>
                <a:cs typeface="Arial" panose="020B0604020202020204" pitchFamily="34" charset="0"/>
              </a:rPr>
              <a:t>a come ci si comporta e come si fa a riconoscerlo?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5F3A12-A637-4F21-A064-52F6E5B5D685}"/>
              </a:ext>
            </a:extLst>
          </p:cNvPr>
          <p:cNvSpPr>
            <a:spLocks noGrp="1" noRot="1" noChangeArrowheads="1"/>
          </p:cNvSpPr>
          <p:nvPr>
            <p:ph idx="1"/>
          </p:nvPr>
        </p:nvSpPr>
        <p:spPr>
          <a:xfrm>
            <a:off x="1981200" y="381000"/>
            <a:ext cx="8229600"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Il comportamento dei bambini è </a:t>
            </a:r>
            <a:r>
              <a:rPr lang="it-IT" b="1" dirty="0">
                <a:solidFill>
                  <a:srgbClr val="0A0A0A"/>
                </a:solidFill>
                <a:latin typeface="Arial" pitchFamily="34" charset="0"/>
                <a:cs typeface="Arial" pitchFamily="34" charset="0"/>
              </a:rPr>
              <a:t>innato</a:t>
            </a:r>
            <a:r>
              <a:rPr lang="it-IT" dirty="0">
                <a:solidFill>
                  <a:srgbClr val="0A0A0A"/>
                </a:solidFill>
                <a:latin typeface="Arial" pitchFamily="34" charset="0"/>
                <a:cs typeface="Arial" pitchFamily="34" charset="0"/>
              </a:rPr>
              <a:t> (naturale, intrinseco) </a:t>
            </a:r>
          </a:p>
          <a:p>
            <a:pPr lvl="1" algn="ctr" eaLnBrk="1" fontAlgn="auto" hangingPunct="1">
              <a:lnSpc>
                <a:spcPct val="150000"/>
              </a:lnSpc>
              <a:spcAft>
                <a:spcPts val="0"/>
              </a:spcAft>
              <a:buNone/>
              <a:defRPr/>
            </a:pPr>
            <a:r>
              <a:rPr lang="it-IT" dirty="0">
                <a:solidFill>
                  <a:srgbClr val="0A0A0A"/>
                </a:solidFill>
                <a:latin typeface="Arial" pitchFamily="34" charset="0"/>
                <a:cs typeface="Arial" pitchFamily="34" charset="0"/>
              </a:rPr>
              <a:t>oppure </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dipende molto dall’</a:t>
            </a:r>
            <a:r>
              <a:rPr lang="it-IT" b="1" dirty="0">
                <a:solidFill>
                  <a:srgbClr val="0A0A0A"/>
                </a:solidFill>
                <a:latin typeface="Arial" pitchFamily="34" charset="0"/>
                <a:cs typeface="Arial" pitchFamily="34" charset="0"/>
              </a:rPr>
              <a:t>esempio</a:t>
            </a:r>
            <a:r>
              <a:rPr lang="it-IT" dirty="0">
                <a:solidFill>
                  <a:srgbClr val="0A0A0A"/>
                </a:solidFill>
                <a:latin typeface="Arial" pitchFamily="34" charset="0"/>
                <a:cs typeface="Arial" pitchFamily="34" charset="0"/>
              </a:rPr>
              <a:t> che acquisiscono dai genitori?</a:t>
            </a:r>
          </a:p>
          <a:p>
            <a:pPr lvl="1" eaLnBrk="1" fontAlgn="auto" hangingPunct="1">
              <a:lnSpc>
                <a:spcPct val="150000"/>
              </a:lnSpc>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A38627A-4B63-4C73-A0A3-DF207F415216}"/>
              </a:ext>
            </a:extLst>
          </p:cNvPr>
          <p:cNvSpPr>
            <a:spLocks noGrp="1" noRot="1" noChangeArrowheads="1"/>
          </p:cNvSpPr>
          <p:nvPr>
            <p:ph idx="1"/>
          </p:nvPr>
        </p:nvSpPr>
        <p:spPr>
          <a:xfrm>
            <a:off x="1981200" y="381000"/>
            <a:ext cx="8229600" cy="6096000"/>
          </a:xfrm>
          <a:solidFill>
            <a:schemeClr val="bg1"/>
          </a:solidFill>
          <a:ln w="57150"/>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Il carattere dei bambini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sono la inevitabile conseguenza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di un modo di essere </a:t>
            </a:r>
          </a:p>
          <a:p>
            <a:pPr lvl="1" algn="ctr" eaLnBrk="1" fontAlgn="auto" hangingPunct="1">
              <a:lnSpc>
                <a:spcPct val="150000"/>
              </a:lnSpc>
              <a:spcAft>
                <a:spcPts val="0"/>
              </a:spcAft>
              <a:buNone/>
              <a:defRPr/>
            </a:pPr>
            <a:r>
              <a:rPr lang="it-IT" sz="4000" dirty="0">
                <a:solidFill>
                  <a:srgbClr val="0A0A0A"/>
                </a:solidFill>
                <a:latin typeface="Arial" pitchFamily="34" charset="0"/>
                <a:cs typeface="Arial" pitchFamily="34" charset="0"/>
              </a:rPr>
              <a:t>dei genitori?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a:extLst>
              <a:ext uri="{FF2B5EF4-FFF2-40B4-BE49-F238E27FC236}">
                <a16:creationId xmlns:a16="http://schemas.microsoft.com/office/drawing/2014/main" id="{D40C74E6-110E-4F2B-82F7-0A0C210AC579}"/>
              </a:ext>
            </a:extLst>
          </p:cNvPr>
          <p:cNvSpPr>
            <a:spLocks noChangeArrowheads="1"/>
          </p:cNvSpPr>
          <p:nvPr/>
        </p:nvSpPr>
        <p:spPr bwMode="auto">
          <a:xfrm>
            <a:off x="1666875" y="336551"/>
            <a:ext cx="8858250" cy="6278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 Il teologo "emergente" don Armando Matteo, parlando nel 2017 a Mantova afferma che il dito viene sempre puntato contro i giovani, ma in realtà, oggi, a essere in crisi sono soprattutto gli adulti. </a:t>
            </a:r>
          </a:p>
          <a:p>
            <a:pPr>
              <a:lnSpc>
                <a:spcPct val="150000"/>
              </a:lnSpc>
              <a:spcBef>
                <a:spcPct val="0"/>
              </a:spcBef>
              <a:buFontTx/>
              <a:buNone/>
            </a:pPr>
            <a:endParaRPr lang="it-IT" altLang="it-IT" sz="800">
              <a:solidFill>
                <a:srgbClr val="0A0A0A"/>
              </a:solidFill>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I giovani stanno imparando a vivere senza Dio e senza Chiesa</a:t>
            </a:r>
            <a:r>
              <a:rPr lang="it-IT" altLang="it-IT" sz="2000">
                <a:solidFill>
                  <a:srgbClr val="0A0A0A"/>
                </a:solidFill>
                <a:latin typeface="Arial" panose="020B0604020202020204" pitchFamily="34" charset="0"/>
                <a:cs typeface="Arial" panose="020B0604020202020204" pitchFamily="34" charset="0"/>
              </a:rPr>
              <a:t>», </a:t>
            </a: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ha ricordato e ha aggiunto: </a:t>
            </a:r>
          </a:p>
          <a:p>
            <a:pPr lvl="1">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Tanti giovani sono in verità figli di genitori che non hanno dato più spazio alla cura della propria fede cristiana: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continuato a chiedere i sacramenti della fede, ma senza fede nei sacramenti;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favorito l’ora di religione, ma hanno ridotto la religione a una semplice questione di un’ora.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Hanno chiesto ai loro ragazzi di pregare e di andare a Messa, </a:t>
            </a:r>
          </a:p>
          <a:p>
            <a:pPr lvl="1">
              <a:lnSpc>
                <a:spcPct val="150000"/>
              </a:lnSpc>
              <a:spcBef>
                <a:spcPct val="0"/>
              </a:spcBef>
              <a:buFontTx/>
              <a:buNone/>
            </a:pPr>
            <a:r>
              <a:rPr lang="it-IT" altLang="it-IT" sz="2000" b="1">
                <a:solidFill>
                  <a:srgbClr val="0A0A0A"/>
                </a:solidFill>
                <a:latin typeface="Arial" panose="020B0604020202020204" pitchFamily="34" charset="0"/>
                <a:cs typeface="Arial" panose="020B0604020202020204" pitchFamily="34" charset="0"/>
              </a:rPr>
              <a:t>ma di loro neppure l’ombra, va in chiesa</a:t>
            </a:r>
            <a:r>
              <a:rPr lang="it-IT" altLang="it-IT" sz="2000">
                <a:solidFill>
                  <a:srgbClr val="0A0A0A"/>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fade">
                                      <p:cBhvr>
                                        <p:cTn id="7" dur="1000"/>
                                        <p:tgtEl>
                                          <p:spTgt spid="10242">
                                            <p:txEl>
                                              <p:pRg st="2" end="2"/>
                                            </p:txEl>
                                          </p:spTgt>
                                        </p:tgtEl>
                                      </p:cBhvr>
                                    </p:animEffect>
                                    <p:anim calcmode="lin" valueType="num">
                                      <p:cBhvr>
                                        <p:cTn id="8"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fade">
                                      <p:cBhvr>
                                        <p:cTn id="14" dur="1000"/>
                                        <p:tgtEl>
                                          <p:spTgt spid="10242">
                                            <p:txEl>
                                              <p:pRg st="3" end="3"/>
                                            </p:txEl>
                                          </p:spTgt>
                                        </p:tgtEl>
                                      </p:cBhvr>
                                    </p:animEffect>
                                    <p:anim calcmode="lin" valueType="num">
                                      <p:cBhvr>
                                        <p:cTn id="15"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xEl>
                                              <p:pRg st="4" end="4"/>
                                            </p:txEl>
                                          </p:spTgt>
                                        </p:tgtEl>
                                        <p:attrNameLst>
                                          <p:attrName>style.visibility</p:attrName>
                                        </p:attrNameLst>
                                      </p:cBhvr>
                                      <p:to>
                                        <p:strVal val="visible"/>
                                      </p:to>
                                    </p:set>
                                    <p:animEffect transition="in" filter="fade">
                                      <p:cBhvr>
                                        <p:cTn id="21" dur="1000"/>
                                        <p:tgtEl>
                                          <p:spTgt spid="10242">
                                            <p:txEl>
                                              <p:pRg st="4" end="4"/>
                                            </p:txEl>
                                          </p:spTgt>
                                        </p:tgtEl>
                                      </p:cBhvr>
                                    </p:animEffect>
                                    <p:anim calcmode="lin" valueType="num">
                                      <p:cBhvr>
                                        <p:cTn id="22"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xEl>
                                              <p:pRg st="5" end="5"/>
                                            </p:txEl>
                                          </p:spTgt>
                                        </p:tgtEl>
                                        <p:attrNameLst>
                                          <p:attrName>style.visibility</p:attrName>
                                        </p:attrNameLst>
                                      </p:cBhvr>
                                      <p:to>
                                        <p:strVal val="visible"/>
                                      </p:to>
                                    </p:set>
                                    <p:animEffect transition="in" filter="fade">
                                      <p:cBhvr>
                                        <p:cTn id="28" dur="1000"/>
                                        <p:tgtEl>
                                          <p:spTgt spid="10242">
                                            <p:txEl>
                                              <p:pRg st="5" end="5"/>
                                            </p:txEl>
                                          </p:spTgt>
                                        </p:tgtEl>
                                      </p:cBhvr>
                                    </p:animEffect>
                                    <p:anim calcmode="lin" valueType="num">
                                      <p:cBhvr>
                                        <p:cTn id="29"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xEl>
                                              <p:pRg st="6" end="6"/>
                                            </p:txEl>
                                          </p:spTgt>
                                        </p:tgtEl>
                                        <p:attrNameLst>
                                          <p:attrName>style.visibility</p:attrName>
                                        </p:attrNameLst>
                                      </p:cBhvr>
                                      <p:to>
                                        <p:strVal val="visible"/>
                                      </p:to>
                                    </p:set>
                                    <p:animEffect transition="in" filter="fade">
                                      <p:cBhvr>
                                        <p:cTn id="33" dur="1000"/>
                                        <p:tgtEl>
                                          <p:spTgt spid="10242">
                                            <p:txEl>
                                              <p:pRg st="6" end="6"/>
                                            </p:txEl>
                                          </p:spTgt>
                                        </p:tgtEl>
                                      </p:cBhvr>
                                    </p:animEffect>
                                    <p:anim calcmode="lin" valueType="num">
                                      <p:cBhvr>
                                        <p:cTn id="34"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02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0242">
                                            <p:txEl>
                                              <p:pRg st="7" end="7"/>
                                            </p:txEl>
                                          </p:spTgt>
                                        </p:tgtEl>
                                        <p:attrNameLst>
                                          <p:attrName>style.visibility</p:attrName>
                                        </p:attrNameLst>
                                      </p:cBhvr>
                                      <p:to>
                                        <p:strVal val="visible"/>
                                      </p:to>
                                    </p:set>
                                    <p:animEffect transition="in" filter="fade">
                                      <p:cBhvr>
                                        <p:cTn id="40" dur="1000"/>
                                        <p:tgtEl>
                                          <p:spTgt spid="10242">
                                            <p:txEl>
                                              <p:pRg st="7" end="7"/>
                                            </p:txEl>
                                          </p:spTgt>
                                        </p:tgtEl>
                                      </p:cBhvr>
                                    </p:animEffect>
                                    <p:anim calcmode="lin" valueType="num">
                                      <p:cBhvr>
                                        <p:cTn id="41" dur="1000" fill="hold"/>
                                        <p:tgtEl>
                                          <p:spTgt spid="1024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10242">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42">
                                            <p:txEl>
                                              <p:pRg st="8" end="8"/>
                                            </p:txEl>
                                          </p:spTgt>
                                        </p:tgtEl>
                                        <p:attrNameLst>
                                          <p:attrName>style.visibility</p:attrName>
                                        </p:attrNameLst>
                                      </p:cBhvr>
                                      <p:to>
                                        <p:strVal val="visible"/>
                                      </p:to>
                                    </p:set>
                                    <p:animEffect transition="in" filter="fade">
                                      <p:cBhvr>
                                        <p:cTn id="45" dur="1000"/>
                                        <p:tgtEl>
                                          <p:spTgt spid="10242">
                                            <p:txEl>
                                              <p:pRg st="8" end="8"/>
                                            </p:txEl>
                                          </p:spTgt>
                                        </p:tgtEl>
                                      </p:cBhvr>
                                    </p:animEffect>
                                    <p:anim calcmode="lin" valueType="num">
                                      <p:cBhvr>
                                        <p:cTn id="46" dur="1000" fill="hold"/>
                                        <p:tgtEl>
                                          <p:spTgt spid="1024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1024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a:extLst>
              <a:ext uri="{FF2B5EF4-FFF2-40B4-BE49-F238E27FC236}">
                <a16:creationId xmlns:a16="http://schemas.microsoft.com/office/drawing/2014/main" id="{37AAB30F-CB77-402B-AFFD-B86C2F3DA675}"/>
              </a:ext>
            </a:extLst>
          </p:cNvPr>
          <p:cNvSpPr>
            <a:spLocks noChangeArrowheads="1"/>
          </p:cNvSpPr>
          <p:nvPr/>
        </p:nvSpPr>
        <p:spPr bwMode="auto">
          <a:xfrm>
            <a:off x="2095501" y="785814"/>
            <a:ext cx="7858125"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Spesso i genitori hanno rinunciato al nobile, seppure difficile, </a:t>
            </a:r>
          </a:p>
          <a:p>
            <a:pPr algn="ct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a:t>
            </a:r>
            <a:r>
              <a:rPr lang="it-IT" altLang="it-IT" sz="2000" b="1">
                <a:solidFill>
                  <a:srgbClr val="0A0A0A"/>
                </a:solidFill>
                <a:latin typeface="Arial" panose="020B0604020202020204" pitchFamily="34" charset="0"/>
                <a:cs typeface="Arial" panose="020B0604020202020204" pitchFamily="34" charset="0"/>
              </a:rPr>
              <a:t>mestiere dell’adulto</a:t>
            </a:r>
            <a:r>
              <a:rPr lang="it-IT" altLang="it-IT" sz="2000">
                <a:solidFill>
                  <a:srgbClr val="0A0A0A"/>
                </a:solidFill>
                <a:latin typeface="Arial" panose="020B0604020202020204" pitchFamily="34" charset="0"/>
                <a:cs typeface="Arial" panose="020B0604020202020204" pitchFamily="34" charset="0"/>
              </a:rPr>
              <a:t>», </a:t>
            </a:r>
          </a:p>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e vogliono apparire eternamente giovani nell’abbigliamento, </a:t>
            </a:r>
          </a:p>
          <a:p>
            <a:pPr>
              <a:lnSpc>
                <a:spcPct val="150000"/>
              </a:lnSpc>
              <a:spcBef>
                <a:spcPct val="0"/>
              </a:spcBef>
              <a:buFontTx/>
              <a:buNone/>
            </a:pPr>
            <a:r>
              <a:rPr lang="it-IT" altLang="it-IT" sz="2000">
                <a:solidFill>
                  <a:srgbClr val="0A0A0A"/>
                </a:solidFill>
                <a:latin typeface="Arial" panose="020B0604020202020204" pitchFamily="34" charset="0"/>
                <a:cs typeface="Arial" panose="020B0604020202020204" pitchFamily="34" charset="0"/>
              </a:rPr>
              <a:t>nelle mode, nella cura ossessiva del corpo, perfino nel linguaggio, mentre essere adulti significa  – ha concluso il teologo – </a:t>
            </a:r>
          </a:p>
          <a:p>
            <a:pPr>
              <a:lnSpc>
                <a:spcPct val="150000"/>
              </a:lnSpc>
              <a:spcBef>
                <a:spcPct val="0"/>
              </a:spcBef>
              <a:buFontTx/>
              <a:buNone/>
            </a:pPr>
            <a:endParaRPr lang="it-IT" altLang="it-IT" sz="2000">
              <a:solidFill>
                <a:srgbClr val="0A0A0A"/>
              </a:solidFill>
              <a:latin typeface="Arial" panose="020B0604020202020204" pitchFamily="34" charset="0"/>
              <a:cs typeface="Arial" panose="020B0604020202020204" pitchFamily="34" charset="0"/>
            </a:endParaRPr>
          </a:p>
          <a:p>
            <a:pPr lvl="1" algn="ctr">
              <a:lnSpc>
                <a:spcPct val="150000"/>
              </a:lnSpc>
              <a:spcBef>
                <a:spcPct val="0"/>
              </a:spcBef>
              <a:buFontTx/>
              <a:buNone/>
            </a:pPr>
            <a:r>
              <a:rPr lang="it-IT" altLang="it-IT" sz="3600">
                <a:solidFill>
                  <a:srgbClr val="0A0A0A"/>
                </a:solidFill>
                <a:latin typeface="Arial" panose="020B0604020202020204" pitchFamily="34" charset="0"/>
                <a:cs typeface="Arial" panose="020B0604020202020204" pitchFamily="34" charset="0"/>
              </a:rPr>
              <a:t>«</a:t>
            </a:r>
            <a:r>
              <a:rPr lang="it-IT" altLang="it-IT" sz="3600" b="1">
                <a:solidFill>
                  <a:srgbClr val="0A0A0A"/>
                </a:solidFill>
                <a:latin typeface="Arial" panose="020B0604020202020204" pitchFamily="34" charset="0"/>
                <a:cs typeface="Arial" panose="020B0604020202020204" pitchFamily="34" charset="0"/>
              </a:rPr>
              <a:t>dimenticarsi di sé </a:t>
            </a:r>
          </a:p>
          <a:p>
            <a:pPr lvl="1" algn="ctr">
              <a:lnSpc>
                <a:spcPct val="150000"/>
              </a:lnSpc>
              <a:spcBef>
                <a:spcPct val="0"/>
              </a:spcBef>
              <a:buFontTx/>
              <a:buNone/>
            </a:pPr>
            <a:r>
              <a:rPr lang="it-IT" altLang="it-IT" sz="3600" b="1">
                <a:solidFill>
                  <a:srgbClr val="0A0A0A"/>
                </a:solidFill>
                <a:latin typeface="Arial" panose="020B0604020202020204" pitchFamily="34" charset="0"/>
                <a:cs typeface="Arial" panose="020B0604020202020204" pitchFamily="34" charset="0"/>
              </a:rPr>
              <a:t>per prendersi cura degli altri</a:t>
            </a:r>
            <a:r>
              <a:rPr lang="it-IT" altLang="it-IT" sz="3600">
                <a:solidFill>
                  <a:srgbClr val="0A0A0A"/>
                </a:solidFill>
                <a:latin typeface="Arial" panose="020B0604020202020204" pitchFamily="34" charset="0"/>
                <a:cs typeface="Arial" panose="020B060402020202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E33BF40-C8A6-43DF-B730-9E9CCAA31727}"/>
              </a:ext>
            </a:extLst>
          </p:cNvPr>
          <p:cNvSpPr>
            <a:spLocks noChangeArrowheads="1"/>
          </p:cNvSpPr>
          <p:nvPr/>
        </p:nvSpPr>
        <p:spPr bwMode="auto">
          <a:xfrm>
            <a:off x="1844675" y="404814"/>
            <a:ext cx="8502650" cy="604837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it-IT" altLang="it-IT" sz="1800" b="1" dirty="0">
                <a:solidFill>
                  <a:srgbClr val="0A0A0A"/>
                </a:solidFill>
                <a:latin typeface="Arial" panose="020B0604020202020204" pitchFamily="34" charset="0"/>
                <a:cs typeface="Arial" panose="020B0604020202020204" pitchFamily="34" charset="0"/>
              </a:rPr>
              <a:t>Il ruolo dei genitori</a:t>
            </a:r>
          </a:p>
          <a:p>
            <a:pPr>
              <a:lnSpc>
                <a:spcPct val="150000"/>
              </a:lnSpc>
              <a:spcBef>
                <a:spcPct val="0"/>
              </a:spcBef>
              <a:buFontTx/>
              <a:buNone/>
            </a:pPr>
            <a:endParaRPr lang="it-IT" altLang="it-IT" sz="800" dirty="0">
              <a:solidFill>
                <a:srgbClr val="0A0A0A"/>
              </a:solidFill>
              <a:latin typeface="Arial" panose="020B0604020202020204" pitchFamily="34" charset="0"/>
              <a:cs typeface="Arial" panose="020B060402020202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Fare il genitore oggi è sempre più complicato. E’ innegabile la difficoltà quotidiana nel far rispettare le regole, perché i bambini/ragazzi sembrano voler mettere alla prova adulti e genitori.</a:t>
            </a:r>
            <a:br>
              <a:rPr lang="it-IT" altLang="it-IT" sz="1800" dirty="0">
                <a:solidFill>
                  <a:srgbClr val="0A0A0A"/>
                </a:solidFill>
                <a:latin typeface="Tahoma" panose="020B0604030504040204" pitchFamily="34" charset="0"/>
              </a:rPr>
            </a:br>
            <a:r>
              <a:rPr lang="it-IT" altLang="it-IT" sz="1800" dirty="0">
                <a:solidFill>
                  <a:srgbClr val="0A0A0A"/>
                </a:solidFill>
                <a:latin typeface="Tahoma" panose="020B0604030504040204" pitchFamily="34" charset="0"/>
              </a:rPr>
              <a:t>Per due genitori esercitare in modo paritario l’educazione, non è sempre facile. </a:t>
            </a:r>
          </a:p>
          <a:p>
            <a:pPr>
              <a:lnSpc>
                <a:spcPct val="150000"/>
              </a:lnSpc>
              <a:spcBef>
                <a:spcPct val="0"/>
              </a:spcBef>
              <a:buFontTx/>
              <a:buNone/>
            </a:pPr>
            <a:r>
              <a:rPr lang="it-IT" altLang="it-IT" sz="1800" dirty="0">
                <a:solidFill>
                  <a:srgbClr val="0A0A0A"/>
                </a:solidFill>
                <a:latin typeface="Tahoma" panose="020B0604030504040204" pitchFamily="34" charset="0"/>
              </a:rPr>
              <a:t>La </a:t>
            </a:r>
            <a:r>
              <a:rPr lang="it-IT" altLang="it-IT" sz="1800" b="1" dirty="0">
                <a:solidFill>
                  <a:srgbClr val="0A0A0A"/>
                </a:solidFill>
                <a:latin typeface="Tahoma" panose="020B0604030504040204" pitchFamily="34" charset="0"/>
              </a:rPr>
              <a:t>madre</a:t>
            </a:r>
            <a:r>
              <a:rPr lang="it-IT" altLang="it-IT" sz="1800" dirty="0">
                <a:solidFill>
                  <a:srgbClr val="0A0A0A"/>
                </a:solidFill>
                <a:latin typeface="Tahoma" panose="020B0604030504040204" pitchFamily="34" charset="0"/>
              </a:rPr>
              <a:t> ha ormai sempre più interessi all’esterno della famiglia. È una donna sempre più attenta all’indipendenza, ma anche ai risultati sia per sé che per i figli. </a:t>
            </a:r>
            <a:br>
              <a:rPr lang="it-IT" altLang="it-IT" sz="1800" dirty="0">
                <a:solidFill>
                  <a:srgbClr val="0A0A0A"/>
                </a:solidFill>
                <a:latin typeface="Tahoma" panose="020B0604030504040204" pitchFamily="34" charset="0"/>
              </a:rPr>
            </a:br>
            <a:r>
              <a:rPr lang="it-IT" altLang="it-IT" sz="1800" dirty="0">
                <a:solidFill>
                  <a:srgbClr val="0A0A0A"/>
                </a:solidFill>
                <a:latin typeface="Tahoma" panose="020B0604030504040204" pitchFamily="34" charset="0"/>
              </a:rPr>
              <a:t>Il compito del </a:t>
            </a:r>
            <a:r>
              <a:rPr lang="it-IT" altLang="it-IT" sz="1800" b="1" dirty="0">
                <a:solidFill>
                  <a:srgbClr val="0A0A0A"/>
                </a:solidFill>
                <a:latin typeface="Tahoma" panose="020B0604030504040204" pitchFamily="34" charset="0"/>
              </a:rPr>
              <a:t>padre</a:t>
            </a:r>
            <a:r>
              <a:rPr lang="it-IT" altLang="it-IT" sz="1800" dirty="0">
                <a:solidFill>
                  <a:srgbClr val="0A0A0A"/>
                </a:solidFill>
                <a:latin typeface="Tahoma" panose="020B0604030504040204" pitchFamily="34" charset="0"/>
              </a:rPr>
              <a:t> è spesso arduo: deve farsi amare ma anche temere. </a:t>
            </a:r>
          </a:p>
          <a:p>
            <a:pPr>
              <a:lnSpc>
                <a:spcPct val="150000"/>
              </a:lnSpc>
              <a:spcBef>
                <a:spcPct val="0"/>
              </a:spcBef>
              <a:buFontTx/>
              <a:buNone/>
            </a:pPr>
            <a:endParaRPr lang="it-IT" altLang="it-IT" sz="800" dirty="0">
              <a:solidFill>
                <a:srgbClr val="0A0A0A"/>
              </a:solidFill>
              <a:latin typeface="Tahoma" panose="020B060403050404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I </a:t>
            </a:r>
            <a:r>
              <a:rPr lang="it-IT" altLang="it-IT" sz="1800" b="1" dirty="0">
                <a:solidFill>
                  <a:srgbClr val="0A0A0A"/>
                </a:solidFill>
                <a:latin typeface="Tahoma" panose="020B0604030504040204" pitchFamily="34" charset="0"/>
              </a:rPr>
              <a:t>figli</a:t>
            </a:r>
            <a:r>
              <a:rPr lang="it-IT" altLang="it-IT" sz="1800" dirty="0">
                <a:solidFill>
                  <a:srgbClr val="0A0A0A"/>
                </a:solidFill>
                <a:latin typeface="Tahoma" panose="020B0604030504040204" pitchFamily="34" charset="0"/>
              </a:rPr>
              <a:t> che non incontrano l'autorità in famiglia sono indotti a cercarla altrove. </a:t>
            </a:r>
            <a:br>
              <a:rPr lang="it-IT" altLang="it-IT" sz="1800" dirty="0">
                <a:solidFill>
                  <a:srgbClr val="0A0A0A"/>
                </a:solidFill>
                <a:latin typeface="Tahoma" panose="020B0604030504040204" pitchFamily="34" charset="0"/>
              </a:rPr>
            </a:br>
            <a:endParaRPr lang="it-IT" altLang="it-IT" sz="800" dirty="0">
              <a:solidFill>
                <a:srgbClr val="0A0A0A"/>
              </a:solidFill>
              <a:latin typeface="Tahoma" panose="020B0604030504040204" pitchFamily="34" charset="0"/>
            </a:endParaRPr>
          </a:p>
          <a:p>
            <a:pPr>
              <a:lnSpc>
                <a:spcPct val="150000"/>
              </a:lnSpc>
              <a:spcBef>
                <a:spcPct val="0"/>
              </a:spcBef>
              <a:buFontTx/>
              <a:buNone/>
            </a:pPr>
            <a:r>
              <a:rPr lang="it-IT" altLang="it-IT" sz="1800" dirty="0">
                <a:solidFill>
                  <a:srgbClr val="0A0A0A"/>
                </a:solidFill>
                <a:latin typeface="Tahoma" panose="020B0604030504040204" pitchFamily="34" charset="0"/>
              </a:rPr>
              <a:t>Anche la chiesa cattolica si trova di fronte a sfide. Si tratta in particolare della crisi dei valori tradizionali, dell’indifferenza sempre più evidente al sentimento verso Dio, della convinzione di essere sempre più dei Super Uomini. </a:t>
            </a:r>
          </a:p>
          <a:p>
            <a:pPr algn="ctr">
              <a:lnSpc>
                <a:spcPct val="150000"/>
              </a:lnSpc>
              <a:spcBef>
                <a:spcPct val="0"/>
              </a:spcBef>
              <a:buFontTx/>
              <a:buNone/>
            </a:pPr>
            <a:r>
              <a:rPr lang="it-IT" altLang="it-IT" sz="1800" dirty="0">
                <a:solidFill>
                  <a:srgbClr val="0A0A0A"/>
                </a:solidFill>
                <a:latin typeface="Tahoma" panose="020B0604030504040204" pitchFamily="34" charset="0"/>
              </a:rPr>
              <a:t>Quali sono le conseguenze?</a:t>
            </a:r>
            <a:r>
              <a:rPr lang="it-IT" altLang="it-IT" sz="1800" dirty="0">
                <a:solidFill>
                  <a:srgbClr val="0A0A0A"/>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875420" y="381000"/>
            <a:ext cx="10441160" cy="6096000"/>
          </a:xfrm>
          <a:solidFill>
            <a:schemeClr val="bg1"/>
          </a:solidFill>
          <a:ln w="76200">
            <a:solidFill>
              <a:schemeClr val="bg1"/>
            </a:solidFill>
            <a:miter lim="800000"/>
            <a:headEnd/>
            <a:tailEnd/>
          </a:ln>
        </p:spPr>
        <p:txBody>
          <a:bodyPr/>
          <a:lstStyle/>
          <a:p>
            <a:pPr eaLnBrk="1" hangingPunct="1">
              <a:buFont typeface="Arial" panose="020B0604020202020204" pitchFamily="34" charset="0"/>
              <a:buNone/>
            </a:pPr>
            <a:r>
              <a:rPr lang="it-IT" altLang="it-IT" b="1" dirty="0">
                <a:solidFill>
                  <a:srgbClr val="0A0A0A"/>
                </a:solidFill>
                <a:latin typeface="Arial" panose="020B0604020202020204" pitchFamily="34" charset="0"/>
                <a:cs typeface="Arial" panose="020B0604020202020204" pitchFamily="34" charset="0"/>
              </a:rPr>
              <a:t>1)  Testimonianza: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Due fidanzati decidono di sposarsi. Una settimana prima della cerimonia scopre la sua futura moglie a letto con il suo migliore amico il quale è sposato con figli e dovrà essere il suo testimone. </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 due, nel letto, a quanto pare, non recitavano le preghiere…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Il futuro sposo sta zitto, non ha il coraggio di reagire.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Il giorno della cerimonia davanti al sacerdote dichiara ad alta voce che è stato tradito dal testimone sposato. La ragazza sviene, i bimbi piangono volano urla in chiesa.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Ha fatto bene o poteva usare strategie diverse più morbide?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4" end="4"/>
                                            </p:txEl>
                                          </p:spTgt>
                                        </p:tgtEl>
                                        <p:attrNameLst>
                                          <p:attrName>style.visibility</p:attrName>
                                        </p:attrNameLst>
                                      </p:cBhvr>
                                      <p:to>
                                        <p:strVal val="visible"/>
                                      </p:to>
                                    </p:set>
                                    <p:animEffect transition="in" filter="fade">
                                      <p:cBhvr>
                                        <p:cTn id="7" dur="1000"/>
                                        <p:tgtEl>
                                          <p:spTgt spid="26626">
                                            <p:txEl>
                                              <p:pRg st="4" end="4"/>
                                            </p:txEl>
                                          </p:spTgt>
                                        </p:tgtEl>
                                      </p:cBhvr>
                                    </p:animEffect>
                                    <p:anim calcmode="lin" valueType="num">
                                      <p:cBhvr>
                                        <p:cTn id="8" dur="10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626">
                                            <p:txEl>
                                              <p:pRg st="5" end="5"/>
                                            </p:txEl>
                                          </p:spTgt>
                                        </p:tgtEl>
                                        <p:attrNameLst>
                                          <p:attrName>style.visibility</p:attrName>
                                        </p:attrNameLst>
                                      </p:cBhvr>
                                      <p:to>
                                        <p:strVal val="visible"/>
                                      </p:to>
                                    </p:set>
                                    <p:animEffect transition="in" filter="wipe(left)">
                                      <p:cBhvr>
                                        <p:cTn id="14" dur="225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875420" y="1004900"/>
            <a:ext cx="10441160" cy="4848200"/>
          </a:xfrm>
          <a:solidFill>
            <a:schemeClr val="bg1"/>
          </a:solidFill>
          <a:ln w="76200">
            <a:solidFill>
              <a:schemeClr val="bg1"/>
            </a:solidFill>
            <a:miter lim="800000"/>
            <a:headEnd/>
            <a:tailEnd/>
          </a:ln>
        </p:spPr>
        <p:txBody>
          <a:bodyPr/>
          <a:lstStyle/>
          <a:p>
            <a:pPr eaLnBrk="1" hangingPunct="1">
              <a:buFont typeface="Arial" panose="020B0604020202020204" pitchFamily="34" charset="0"/>
              <a:buNone/>
            </a:pPr>
            <a:r>
              <a:rPr lang="it-IT" altLang="it-IT" b="1" dirty="0">
                <a:solidFill>
                  <a:srgbClr val="0A0A0A"/>
                </a:solidFill>
                <a:latin typeface="Arial" panose="020B0604020202020204" pitchFamily="34" charset="0"/>
                <a:cs typeface="Arial" panose="020B0604020202020204" pitchFamily="34" charset="0"/>
              </a:rPr>
              <a:t>2)  Testimonianza:</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In questi ultimi anni si sta sviluppando una moda dove all’addio del celibato gli amici dello sposo e, le amiche della sposa, pagano le spogliarelliste o gli spogliarellisti.</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Spesso non si limitano solo ad osservare…</a:t>
            </a:r>
          </a:p>
          <a:p>
            <a:pPr eaLnBrk="1" hangingPunct="1">
              <a:lnSpc>
                <a:spcPct val="150000"/>
              </a:lnSpc>
              <a:buNone/>
            </a:pPr>
            <a:r>
              <a:rPr lang="it-IT" altLang="it-IT" sz="2400" dirty="0">
                <a:solidFill>
                  <a:srgbClr val="0A0A0A"/>
                </a:solidFill>
                <a:latin typeface="Arial" panose="020B0604020202020204" pitchFamily="34" charset="0"/>
                <a:cs typeface="Arial" panose="020B0604020202020204" pitchFamily="34" charset="0"/>
              </a:rPr>
              <a:t>Trovate molta differenza da questa situazione rispetto a quella del tradimento raccontata prima?</a:t>
            </a:r>
          </a:p>
          <a:p>
            <a:pPr eaLnBrk="1" hangingPunct="1">
              <a:lnSpc>
                <a:spcPct val="150000"/>
              </a:lnSpc>
              <a:buNone/>
            </a:pPr>
            <a:endParaRPr lang="it-IT" altLang="it-IT" sz="2400" dirty="0">
              <a:solidFill>
                <a:srgbClr val="0A0A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pRg st="3" end="3"/>
                                            </p:txEl>
                                          </p:spTgt>
                                        </p:tgtEl>
                                        <p:attrNameLst>
                                          <p:attrName>style.visibility</p:attrName>
                                        </p:attrNameLst>
                                      </p:cBhvr>
                                      <p:to>
                                        <p:strVal val="visible"/>
                                      </p:to>
                                    </p:set>
                                    <p:animEffect transition="in" filter="fade">
                                      <p:cBhvr>
                                        <p:cTn id="7" dur="1000"/>
                                        <p:tgtEl>
                                          <p:spTgt spid="26626">
                                            <p:txEl>
                                              <p:pRg st="3" end="3"/>
                                            </p:txEl>
                                          </p:spTgt>
                                        </p:tgtEl>
                                      </p:cBhvr>
                                    </p:animEffect>
                                    <p:anim calcmode="lin" valueType="num">
                                      <p:cBhvr>
                                        <p:cTn id="8" dur="10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C204291-07F7-4C2E-977F-EECF8CD81EB0}"/>
              </a:ext>
            </a:extLst>
          </p:cNvPr>
          <p:cNvSpPr>
            <a:spLocks noGrp="1" noRot="1" noChangeArrowheads="1"/>
          </p:cNvSpPr>
          <p:nvPr>
            <p:ph idx="1"/>
          </p:nvPr>
        </p:nvSpPr>
        <p:spPr>
          <a:xfrm>
            <a:off x="1271464" y="381000"/>
            <a:ext cx="9649072" cy="6096000"/>
          </a:xfrm>
          <a:solidFill>
            <a:schemeClr val="bg1"/>
          </a:solidFill>
          <a:ln w="76200">
            <a:solidFill>
              <a:schemeClr val="bg1"/>
            </a:solidFill>
            <a:miter lim="800000"/>
            <a:headEnd/>
            <a:tailEnd/>
          </a:ln>
        </p:spPr>
        <p:txBody>
          <a:bodyPr/>
          <a:lstStyle/>
          <a:p>
            <a:pPr eaLnBrk="1" hangingPunct="1">
              <a:lnSpc>
                <a:spcPct val="150000"/>
              </a:lnSpc>
              <a:buFont typeface="Arial" panose="020B0604020202020204" pitchFamily="34" charset="0"/>
              <a:buNone/>
            </a:pPr>
            <a:r>
              <a:rPr lang="it-IT" altLang="it-IT" dirty="0">
                <a:solidFill>
                  <a:srgbClr val="0A0A0A"/>
                </a:solidFill>
                <a:latin typeface="Arial" panose="020B0604020202020204" pitchFamily="34" charset="0"/>
                <a:cs typeface="Arial" panose="020B0604020202020204" pitchFamily="34" charset="0"/>
              </a:rPr>
              <a:t>Quali  valori esistono sulla sessualità presso gli adolescenti?</a:t>
            </a:r>
          </a:p>
          <a:p>
            <a:pPr algn="ctr" eaLnBrk="1" hangingPunct="1">
              <a:buFont typeface="Arial" panose="020B0604020202020204" pitchFamily="34" charset="0"/>
              <a:buNone/>
            </a:pPr>
            <a:r>
              <a:rPr lang="it-IT" altLang="it-IT" dirty="0">
                <a:solidFill>
                  <a:srgbClr val="0A0A0A"/>
                </a:solidFill>
                <a:latin typeface="Arial" panose="020B0604020202020204" pitchFamily="34" charset="0"/>
                <a:cs typeface="Arial" panose="020B0604020202020204" pitchFamily="34" charset="0"/>
              </a:rPr>
              <a:t>(dibattito in classe)</a:t>
            </a:r>
          </a:p>
        </p:txBody>
      </p:sp>
    </p:spTree>
    <p:extLst>
      <p:ext uri="{BB962C8B-B14F-4D97-AF65-F5344CB8AC3E}">
        <p14:creationId xmlns:p14="http://schemas.microsoft.com/office/powerpoint/2010/main" val="3543201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A86138F-BBE7-4570-96BD-3EFBF7B12E1C}"/>
              </a:ext>
            </a:extLst>
          </p:cNvPr>
          <p:cNvSpPr>
            <a:spLocks noGrp="1"/>
          </p:cNvSpPr>
          <p:nvPr>
            <p:ph type="ctrTitle"/>
          </p:nvPr>
        </p:nvSpPr>
        <p:spPr>
          <a:solidFill>
            <a:schemeClr val="bg1"/>
          </a:solidFill>
        </p:spPr>
        <p:txBody>
          <a:bodyPr/>
          <a:lstStyle/>
          <a:p>
            <a:pPr eaLnBrk="1" hangingPunct="1"/>
            <a:r>
              <a:rPr lang="it-IT" altLang="it-IT" b="1" dirty="0"/>
              <a:t>Conversazione breve in chat</a:t>
            </a:r>
            <a:br>
              <a:rPr lang="it-IT" altLang="it-IT" b="1" dirty="0"/>
            </a:br>
            <a:endParaRPr lang="it-IT" altLang="it-IT" b="1" dirty="0"/>
          </a:p>
        </p:txBody>
      </p:sp>
      <p:sp>
        <p:nvSpPr>
          <p:cNvPr id="27651" name="Rectangle 3">
            <a:extLst>
              <a:ext uri="{FF2B5EF4-FFF2-40B4-BE49-F238E27FC236}">
                <a16:creationId xmlns:a16="http://schemas.microsoft.com/office/drawing/2014/main" id="{56C5D927-3DAB-4556-847E-ED357E8534D6}"/>
              </a:ext>
            </a:extLst>
          </p:cNvPr>
          <p:cNvSpPr>
            <a:spLocks noGrp="1"/>
          </p:cNvSpPr>
          <p:nvPr>
            <p:ph type="subTitle" idx="1"/>
          </p:nvPr>
        </p:nvSpPr>
        <p:spPr>
          <a:solidFill>
            <a:schemeClr val="bg1"/>
          </a:solidFill>
        </p:spPr>
        <p:txBody>
          <a:bodyPr/>
          <a:lstStyle/>
          <a:p>
            <a:pPr eaLnBrk="1" hangingPunct="1"/>
            <a:r>
              <a:rPr lang="it-IT" altLang="it-IT" b="1" dirty="0">
                <a:solidFill>
                  <a:srgbClr val="000099"/>
                </a:solidFill>
              </a:rPr>
              <a:t>Il volontariato e il sesso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3668641-0243-43B1-BEEA-F0922B27F4C5}"/>
              </a:ext>
            </a:extLst>
          </p:cNvPr>
          <p:cNvSpPr>
            <a:spLocks noGrp="1" noRot="1" noChangeArrowheads="1"/>
          </p:cNvSpPr>
          <p:nvPr>
            <p:ph idx="1"/>
          </p:nvPr>
        </p:nvSpPr>
        <p:spPr>
          <a:xfrm>
            <a:off x="1626332" y="381000"/>
            <a:ext cx="8939336" cy="6096000"/>
          </a:xfrm>
          <a:solidFill>
            <a:schemeClr val="bg1"/>
          </a:solidFill>
          <a:ln w="57150">
            <a:solidFill>
              <a:schemeClr val="bg1"/>
            </a:solidFill>
          </a:ln>
        </p:spPr>
        <p:txBody>
          <a:bodyPr rtlCol="0">
            <a:normAutofit/>
          </a:bodyPr>
          <a:lstStyle/>
          <a:p>
            <a:pPr eaLnBrk="1" fontAlgn="auto" hangingPunct="1">
              <a:spcAft>
                <a:spcPts val="0"/>
              </a:spcAft>
              <a:buNone/>
              <a:defRPr/>
            </a:pPr>
            <a:endParaRPr lang="it-IT" dirty="0">
              <a:effectLst>
                <a:outerShdw blurRad="38100" dist="38100" dir="2700000" algn="tl">
                  <a:srgbClr val="C0C0C0"/>
                </a:outerShdw>
              </a:effectLst>
            </a:endParaRP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E’ un bene o un male che il matrimonio tradizionale è andato in crisi? </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Dove è un bene e dove è un male?</a:t>
            </a:r>
          </a:p>
          <a:p>
            <a:pPr lvl="1" eaLnBrk="1" fontAlgn="auto" hangingPunct="1">
              <a:lnSpc>
                <a:spcPct val="150000"/>
              </a:lnSpc>
              <a:spcAft>
                <a:spcPts val="0"/>
              </a:spcAft>
              <a:buNone/>
              <a:defRPr/>
            </a:pPr>
            <a:r>
              <a:rPr lang="it-IT" dirty="0">
                <a:solidFill>
                  <a:srgbClr val="0A0A0A"/>
                </a:solidFill>
                <a:latin typeface="Arial" pitchFamily="34" charset="0"/>
                <a:cs typeface="Arial" pitchFamily="34" charset="0"/>
              </a:rPr>
              <a:t>Vantaggi e svantaggi</a:t>
            </a:r>
          </a:p>
          <a:p>
            <a:pPr lvl="1"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endParaRPr lang="it-IT" sz="2800" b="1"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(dibattito in classe…)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8840A51-7026-47FC-B67B-4792C6C6BABC}"/>
              </a:ext>
            </a:extLst>
          </p:cNvPr>
          <p:cNvSpPr>
            <a:spLocks noGrp="1"/>
          </p:cNvSpPr>
          <p:nvPr>
            <p:ph idx="1"/>
          </p:nvPr>
        </p:nvSpPr>
        <p:spPr>
          <a:xfrm>
            <a:off x="1981200" y="404814"/>
            <a:ext cx="8229600" cy="6048375"/>
          </a:xfrm>
          <a:solidFill>
            <a:srgbClr val="FFFFCC"/>
          </a:solidFill>
        </p:spPr>
        <p:txBody>
          <a:bodyPr/>
          <a:lstStyle/>
          <a:p>
            <a:pPr eaLnBrk="1" hangingPunct="1">
              <a:lnSpc>
                <a:spcPct val="90000"/>
              </a:lnSpc>
            </a:pPr>
            <a:r>
              <a:rPr lang="it-IT" altLang="it-IT" b="1" dirty="0">
                <a:solidFill>
                  <a:srgbClr val="FF0000"/>
                </a:solidFill>
                <a:latin typeface="Arial" panose="020B0604020202020204" pitchFamily="34" charset="0"/>
                <a:cs typeface="Arial" panose="020B0604020202020204" pitchFamily="34" charset="0"/>
              </a:rPr>
              <a:t>Claudio G scrive:</a:t>
            </a:r>
            <a:endParaRPr lang="it-IT" altLang="it-IT" dirty="0">
              <a:solidFill>
                <a:srgbClr val="FF0000"/>
              </a:solidFill>
              <a:latin typeface="Arial" panose="020B0604020202020204" pitchFamily="34" charset="0"/>
              <a:cs typeface="Arial" panose="020B0604020202020204" pitchFamily="34" charset="0"/>
            </a:endParaRPr>
          </a:p>
          <a:p>
            <a:pPr eaLnBrk="1" hangingPunct="1">
              <a:lnSpc>
                <a:spcPct val="90000"/>
              </a:lnSpc>
              <a:buFontTx/>
              <a:buNone/>
            </a:pPr>
            <a:r>
              <a:rPr lang="it-IT" altLang="it-IT" dirty="0" err="1">
                <a:latin typeface="Arial" panose="020B0604020202020204" pitchFamily="34" charset="0"/>
                <a:cs typeface="Arial" panose="020B0604020202020204" pitchFamily="34" charset="0"/>
              </a:rPr>
              <a:t>We</a:t>
            </a:r>
            <a:r>
              <a:rPr lang="it-IT" altLang="it-IT" dirty="0">
                <a:latin typeface="Arial" panose="020B0604020202020204" pitchFamily="34" charset="0"/>
                <a:cs typeface="Arial" panose="020B0604020202020204" pitchFamily="34" charset="0"/>
              </a:rPr>
              <a:t>, tutto bene?</a:t>
            </a:r>
          </a:p>
          <a:p>
            <a:pPr eaLnBrk="1" hangingPunct="1">
              <a:lnSpc>
                <a:spcPct val="90000"/>
              </a:lnSpc>
              <a:buFontTx/>
              <a:buNone/>
            </a:pPr>
            <a:r>
              <a:rPr lang="it-IT" altLang="it-IT" dirty="0">
                <a:latin typeface="Arial" panose="020B0604020202020204" pitchFamily="34" charset="0"/>
                <a:cs typeface="Arial" panose="020B0604020202020204" pitchFamily="34" charset="0"/>
              </a:rPr>
              <a:t>Che fai ora di bello?</a:t>
            </a:r>
            <a:endParaRPr lang="it-IT" altLang="it-IT" b="1" dirty="0">
              <a:latin typeface="Arial" panose="020B0604020202020204" pitchFamily="34" charset="0"/>
              <a:cs typeface="Arial" panose="020B0604020202020204" pitchFamily="34" charset="0"/>
            </a:endParaRPr>
          </a:p>
          <a:p>
            <a:pPr eaLnBrk="1" hangingPunct="1">
              <a:lnSpc>
                <a:spcPct val="90000"/>
              </a:lnSpc>
              <a:buFontTx/>
              <a:buNone/>
            </a:pPr>
            <a:endParaRPr lang="it-IT" altLang="it-IT" b="1" dirty="0">
              <a:latin typeface="Arial" panose="020B0604020202020204" pitchFamily="34" charset="0"/>
              <a:cs typeface="Arial" panose="020B0604020202020204" pitchFamily="34" charset="0"/>
            </a:endParaRPr>
          </a:p>
          <a:p>
            <a:pPr eaLnBrk="1" hangingPunct="1">
              <a:lnSpc>
                <a:spcPct val="90000"/>
              </a:lnSpc>
              <a:buFontTx/>
              <a:buNone/>
            </a:pPr>
            <a:r>
              <a:rPr lang="it-IT" altLang="it-IT" b="1" dirty="0">
                <a:latin typeface="Arial" panose="020B0604020202020204" pitchFamily="34" charset="0"/>
                <a:cs typeface="Arial" panose="020B0604020202020204" pitchFamily="34" charset="0"/>
              </a:rPr>
              <a:t>Marco P.</a:t>
            </a:r>
            <a:endParaRPr lang="it-IT" altLang="it-IT" dirty="0">
              <a:latin typeface="Arial" panose="020B0604020202020204" pitchFamily="34" charset="0"/>
              <a:cs typeface="Arial" panose="020B0604020202020204" pitchFamily="34" charset="0"/>
            </a:endParaRPr>
          </a:p>
          <a:p>
            <a:pPr eaLnBrk="1" hangingPunct="1">
              <a:lnSpc>
                <a:spcPct val="90000"/>
              </a:lnSpc>
              <a:buFontTx/>
              <a:buNone/>
            </a:pPr>
            <a:r>
              <a:rPr lang="it-IT" altLang="it-IT" dirty="0">
                <a:latin typeface="Arial" panose="020B0604020202020204" pitchFamily="34" charset="0"/>
                <a:cs typeface="Arial" panose="020B0604020202020204" pitchFamily="34" charset="0"/>
              </a:rPr>
              <a:t>devo dirti una cosa caro onorevolissimo professore</a:t>
            </a:r>
          </a:p>
          <a:p>
            <a:pPr eaLnBrk="1" hangingPunct="1">
              <a:lnSpc>
                <a:spcPct val="90000"/>
              </a:lnSpc>
              <a:buFontTx/>
              <a:buNone/>
            </a:pPr>
            <a:r>
              <a:rPr lang="it-IT" altLang="it-IT" dirty="0">
                <a:latin typeface="Arial" panose="020B0604020202020204" pitchFamily="34" charset="0"/>
                <a:cs typeface="Arial" panose="020B0604020202020204" pitchFamily="34" charset="0"/>
              </a:rPr>
              <a:t>sono diventato un volontario del 118</a:t>
            </a:r>
          </a:p>
          <a:p>
            <a:pPr eaLnBrk="1" hangingPunct="1">
              <a:lnSpc>
                <a:spcPct val="90000"/>
              </a:lnSpc>
              <a:buFontTx/>
              <a:buNone/>
            </a:pPr>
            <a:r>
              <a:rPr lang="it-IT" altLang="it-IT" dirty="0">
                <a:latin typeface="Arial" panose="020B0604020202020204" pitchFamily="34" charset="0"/>
                <a:cs typeface="Arial" panose="020B0604020202020204" pitchFamily="34" charset="0"/>
              </a:rPr>
              <a:t>aiuto la gente</a:t>
            </a:r>
          </a:p>
          <a:p>
            <a:pPr eaLnBrk="1" hangingPunct="1">
              <a:lnSpc>
                <a:spcPct val="90000"/>
              </a:lnSpc>
              <a:buFontTx/>
              <a:buNone/>
            </a:pPr>
            <a:r>
              <a:rPr lang="it-IT" altLang="it-IT" dirty="0">
                <a:latin typeface="Arial" panose="020B0604020202020204" pitchFamily="34" charset="0"/>
                <a:cs typeface="Arial" panose="020B0604020202020204" pitchFamily="34" charset="0"/>
              </a:rPr>
              <a:t>mi sono certificato un mese fa e a pieni voti!</a:t>
            </a:r>
          </a:p>
          <a:p>
            <a:pPr eaLnBrk="1" hangingPunct="1">
              <a:lnSpc>
                <a:spcPct val="90000"/>
              </a:lnSpc>
              <a:buFontTx/>
              <a:buNone/>
            </a:pPr>
            <a:r>
              <a:rPr lang="it-IT" altLang="it-IT" dirty="0">
                <a:latin typeface="Arial" panose="020B0604020202020204" pitchFamily="34" charset="0"/>
                <a:cs typeface="Arial" panose="020B0604020202020204" pitchFamily="34" charset="0"/>
              </a:rPr>
              <a:t>Sono abilitato all’uso del defibrillatore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1000"/>
                                        <p:tgtEl>
                                          <p:spTgt spid="3075">
                                            <p:txEl>
                                              <p:pRg st="4" end="4"/>
                                            </p:txEl>
                                          </p:spTgt>
                                        </p:tgtEl>
                                      </p:cBhvr>
                                    </p:animEffect>
                                    <p:anim calcmode="lin" valueType="num">
                                      <p:cBhvr>
                                        <p:cTn id="8"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xEl>
                                              <p:pRg st="5" end="5"/>
                                            </p:txEl>
                                          </p:spTgt>
                                        </p:tgtEl>
                                        <p:attrNameLst>
                                          <p:attrName>style.visibility</p:attrName>
                                        </p:attrNameLst>
                                      </p:cBhvr>
                                      <p:to>
                                        <p:strVal val="visible"/>
                                      </p:to>
                                    </p:set>
                                    <p:animEffect transition="in" filter="fade">
                                      <p:cBhvr>
                                        <p:cTn id="14" dur="1000"/>
                                        <p:tgtEl>
                                          <p:spTgt spid="3075">
                                            <p:txEl>
                                              <p:pRg st="5" end="5"/>
                                            </p:txEl>
                                          </p:spTgt>
                                        </p:tgtEl>
                                      </p:cBhvr>
                                    </p:animEffect>
                                    <p:anim calcmode="lin" valueType="num">
                                      <p:cBhvr>
                                        <p:cTn id="15"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animEffect transition="in" filter="fade">
                                      <p:cBhvr>
                                        <p:cTn id="19" dur="1000"/>
                                        <p:tgtEl>
                                          <p:spTgt spid="3075">
                                            <p:txEl>
                                              <p:pRg st="6" end="6"/>
                                            </p:txEl>
                                          </p:spTgt>
                                        </p:tgtEl>
                                      </p:cBhvr>
                                    </p:animEffect>
                                    <p:anim calcmode="lin" valueType="num">
                                      <p:cBhvr>
                                        <p:cTn id="20"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5">
                                            <p:txEl>
                                              <p:pRg st="7" end="7"/>
                                            </p:txEl>
                                          </p:spTgt>
                                        </p:tgtEl>
                                        <p:attrNameLst>
                                          <p:attrName>style.visibility</p:attrName>
                                        </p:attrNameLst>
                                      </p:cBhvr>
                                      <p:to>
                                        <p:strVal val="visible"/>
                                      </p:to>
                                    </p:set>
                                    <p:animEffect transition="in" filter="fade">
                                      <p:cBhvr>
                                        <p:cTn id="24" dur="1000"/>
                                        <p:tgtEl>
                                          <p:spTgt spid="3075">
                                            <p:txEl>
                                              <p:pRg st="7" end="7"/>
                                            </p:txEl>
                                          </p:spTgt>
                                        </p:tgtEl>
                                      </p:cBhvr>
                                    </p:animEffect>
                                    <p:anim calcmode="lin" valueType="num">
                                      <p:cBhvr>
                                        <p:cTn id="25"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1000"/>
                                        <p:tgtEl>
                                          <p:spTgt spid="3075">
                                            <p:txEl>
                                              <p:pRg st="8" end="8"/>
                                            </p:txEl>
                                          </p:spTgt>
                                        </p:tgtEl>
                                      </p:cBhvr>
                                    </p:animEffect>
                                    <p:anim calcmode="lin" valueType="num">
                                      <p:cBhvr>
                                        <p:cTn id="30"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075">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075">
                                            <p:txEl>
                                              <p:pRg st="9" end="9"/>
                                            </p:txEl>
                                          </p:spTgt>
                                        </p:tgtEl>
                                        <p:attrNameLst>
                                          <p:attrName>style.visibility</p:attrName>
                                        </p:attrNameLst>
                                      </p:cBhvr>
                                      <p:to>
                                        <p:strVal val="visible"/>
                                      </p:to>
                                    </p:set>
                                    <p:animEffect transition="in" filter="fade">
                                      <p:cBhvr>
                                        <p:cTn id="34" dur="1000"/>
                                        <p:tgtEl>
                                          <p:spTgt spid="3075">
                                            <p:txEl>
                                              <p:pRg st="9" end="9"/>
                                            </p:txEl>
                                          </p:spTgt>
                                        </p:tgtEl>
                                      </p:cBhvr>
                                    </p:animEffect>
                                    <p:anim calcmode="lin" valueType="num">
                                      <p:cBhvr>
                                        <p:cTn id="35"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F054683-E497-4EE6-BAAB-7B137136AA67}"/>
              </a:ext>
            </a:extLst>
          </p:cNvPr>
          <p:cNvSpPr>
            <a:spLocks noGrp="1"/>
          </p:cNvSpPr>
          <p:nvPr>
            <p:ph idx="1"/>
          </p:nvPr>
        </p:nvSpPr>
        <p:spPr>
          <a:xfrm>
            <a:off x="1981200" y="404814"/>
            <a:ext cx="8229600" cy="6048375"/>
          </a:xfrm>
        </p:spPr>
        <p:txBody>
          <a:bodyPr/>
          <a:lstStyle/>
          <a:p>
            <a:pPr eaLnBrk="1" hangingPunct="1">
              <a:lnSpc>
                <a:spcPct val="90000"/>
              </a:lnSpc>
            </a:pPr>
            <a:r>
              <a:rPr lang="it-IT" altLang="it-IT" sz="2400" b="1"/>
              <a:t>Marco P.</a:t>
            </a:r>
            <a:endParaRPr lang="it-IT" altLang="it-IT" sz="2400"/>
          </a:p>
          <a:p>
            <a:pPr eaLnBrk="1" hangingPunct="1">
              <a:lnSpc>
                <a:spcPct val="90000"/>
              </a:lnSpc>
              <a:buFontTx/>
              <a:buNone/>
            </a:pPr>
            <a:r>
              <a:rPr lang="it-IT" altLang="it-IT" sz="2400">
                <a:latin typeface="Arial" panose="020B0604020202020204" pitchFamily="34" charset="0"/>
                <a:cs typeface="Arial" panose="020B0604020202020204" pitchFamily="34" charset="0"/>
              </a:rPr>
              <a:t>non sono mai rimasto single da quando avevo 16 anni</a:t>
            </a:r>
          </a:p>
          <a:p>
            <a:pPr eaLnBrk="1" hangingPunct="1">
              <a:lnSpc>
                <a:spcPct val="90000"/>
              </a:lnSpc>
              <a:buFontTx/>
              <a:buNone/>
            </a:pPr>
            <a:r>
              <a:rPr lang="it-IT" altLang="it-IT" sz="2400">
                <a:latin typeface="Arial" panose="020B0604020202020204" pitchFamily="34" charset="0"/>
                <a:cs typeface="Arial" panose="020B0604020202020204" pitchFamily="34" charset="0"/>
              </a:rPr>
              <a:t>da quando non sono più venuto a scuola</a:t>
            </a:r>
          </a:p>
          <a:p>
            <a:pPr eaLnBrk="1" hangingPunct="1">
              <a:lnSpc>
                <a:spcPct val="90000"/>
              </a:lnSpc>
              <a:buFontTx/>
              <a:buNone/>
            </a:pPr>
            <a:r>
              <a:rPr lang="it-IT" altLang="it-IT" sz="2400">
                <a:latin typeface="Arial" panose="020B0604020202020204" pitchFamily="34" charset="0"/>
                <a:cs typeface="Arial" panose="020B0604020202020204" pitchFamily="34" charset="0"/>
              </a:rPr>
              <a:t>in amore sono sempre andato bene</a:t>
            </a:r>
          </a:p>
          <a:p>
            <a:pPr eaLnBrk="1" hangingPunct="1">
              <a:lnSpc>
                <a:spcPct val="90000"/>
              </a:lnSpc>
              <a:buFontTx/>
              <a:buNone/>
            </a:pPr>
            <a:r>
              <a:rPr lang="it-IT" altLang="it-IT" sz="2400">
                <a:latin typeface="Arial" panose="020B0604020202020204" pitchFamily="34" charset="0"/>
                <a:cs typeface="Arial" panose="020B0604020202020204" pitchFamily="34" charset="0"/>
              </a:rPr>
              <a:t>sono i soldi il problema, l'autostima</a:t>
            </a:r>
          </a:p>
          <a:p>
            <a:pPr eaLnBrk="1" hangingPunct="1">
              <a:lnSpc>
                <a:spcPct val="90000"/>
              </a:lnSpc>
              <a:buFontTx/>
              <a:buNone/>
            </a:pPr>
            <a:r>
              <a:rPr lang="it-IT" altLang="it-IT" sz="2400">
                <a:latin typeface="Arial" panose="020B0604020202020204" pitchFamily="34" charset="0"/>
                <a:cs typeface="Arial" panose="020B0604020202020204" pitchFamily="34" charset="0"/>
              </a:rPr>
              <a:t>ma salvare la gente mi fa sentire bene, utile</a:t>
            </a:r>
          </a:p>
          <a:p>
            <a:pPr eaLnBrk="1" hangingPunct="1">
              <a:lnSpc>
                <a:spcPct val="90000"/>
              </a:lnSpc>
              <a:buFontTx/>
              <a:buNone/>
            </a:pPr>
            <a:endParaRPr lang="it-IT" altLang="it-IT" sz="2400">
              <a:latin typeface="Arial" panose="020B0604020202020204" pitchFamily="34" charset="0"/>
              <a:cs typeface="Arial" panose="020B0604020202020204" pitchFamily="34" charset="0"/>
            </a:endParaRPr>
          </a:p>
          <a:p>
            <a:pPr eaLnBrk="1" hangingPunct="1">
              <a:lnSpc>
                <a:spcPct val="90000"/>
              </a:lnSpc>
              <a:buFontTx/>
              <a:buNone/>
            </a:pPr>
            <a:r>
              <a:rPr lang="it-IT" altLang="it-IT" sz="2400">
                <a:latin typeface="Arial" panose="020B0604020202020204" pitchFamily="34" charset="0"/>
                <a:cs typeface="Arial" panose="020B0604020202020204" pitchFamily="34" charset="0"/>
              </a:rPr>
              <a:t>Per questo mi sono lanciato nel volontariato</a:t>
            </a:r>
          </a:p>
          <a:p>
            <a:pPr eaLnBrk="1" hangingPunct="1">
              <a:lnSpc>
                <a:spcPct val="90000"/>
              </a:lnSpc>
              <a:buFontTx/>
              <a:buNone/>
            </a:pPr>
            <a:r>
              <a:rPr lang="it-IT" altLang="it-IT" sz="2400">
                <a:latin typeface="Arial" panose="020B0604020202020204" pitchFamily="34" charset="0"/>
                <a:cs typeface="Arial" panose="020B0604020202020204" pitchFamily="34" charset="0"/>
              </a:rPr>
              <a:t>sono volontario nel 118 dove ho già imparato a fare le defibrillazioni</a:t>
            </a:r>
          </a:p>
          <a:p>
            <a:pPr eaLnBrk="1" hangingPunct="1">
              <a:lnSpc>
                <a:spcPct val="90000"/>
              </a:lnSpc>
              <a:buFontTx/>
              <a:buNone/>
            </a:pPr>
            <a:r>
              <a:rPr lang="it-IT" altLang="it-IT" sz="2400">
                <a:latin typeface="Arial" panose="020B0604020202020204" pitchFamily="34" charset="0"/>
                <a:cs typeface="Arial" panose="020B0604020202020204" pitchFamily="34" charset="0"/>
              </a:rPr>
              <a:t>Ho già salvato la vita a diversi anziani!</a:t>
            </a:r>
          </a:p>
          <a:p>
            <a:pPr eaLnBrk="1" hangingPunct="1">
              <a:lnSpc>
                <a:spcPct val="90000"/>
              </a:lnSpc>
              <a:buFontTx/>
              <a:buNone/>
            </a:pPr>
            <a:r>
              <a:rPr lang="it-IT" altLang="it-IT" sz="2400">
                <a:latin typeface="Arial" panose="020B0604020202020204" pitchFamily="34" charset="0"/>
                <a:cs typeface="Arial" panose="020B0604020202020204" pitchFamily="34" charset="0"/>
              </a:rPr>
              <a:t>Fino ad ora ho ricoverato tanti anziani</a:t>
            </a:r>
          </a:p>
          <a:p>
            <a:pPr eaLnBrk="1" hangingPunct="1">
              <a:lnSpc>
                <a:spcPct val="90000"/>
              </a:lnSpc>
              <a:buFontTx/>
              <a:buNone/>
            </a:pPr>
            <a:r>
              <a:rPr lang="it-IT" altLang="it-IT" sz="2400">
                <a:latin typeface="Arial" panose="020B0604020202020204" pitchFamily="34" charset="0"/>
                <a:cs typeface="Arial" panose="020B0604020202020204" pitchFamily="34" charset="0"/>
              </a:rPr>
              <a:t>Per fortuna fino ad ora non mi è morto nessun paziente</a:t>
            </a:r>
          </a:p>
          <a:p>
            <a:pPr eaLnBrk="1" hangingPunct="1">
              <a:lnSpc>
                <a:spcPct val="90000"/>
              </a:lnSpc>
              <a:buFontTx/>
              <a:buNone/>
            </a:pPr>
            <a:r>
              <a:rPr lang="it-IT" altLang="it-IT" sz="2400">
                <a:latin typeface="Arial" panose="020B0604020202020204" pitchFamily="34" charset="0"/>
                <a:cs typeface="Arial" panose="020B0604020202020204" pitchFamily="34" charset="0"/>
              </a:rPr>
              <a:t>E nella stretta delle loro mani ritrovo quella di mia nonna, che se ne è andata ad aprile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fade">
                                      <p:cBhvr>
                                        <p:cTn id="7" dur="1000"/>
                                        <p:tgtEl>
                                          <p:spTgt spid="4098">
                                            <p:txEl>
                                              <p:pRg st="1" end="1"/>
                                            </p:txEl>
                                          </p:spTgt>
                                        </p:tgtEl>
                                      </p:cBhvr>
                                    </p:animEffect>
                                    <p:anim calcmode="lin" valueType="num">
                                      <p:cBhvr>
                                        <p:cTn id="8"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fade">
                                      <p:cBhvr>
                                        <p:cTn id="12" dur="1000"/>
                                        <p:tgtEl>
                                          <p:spTgt spid="4098">
                                            <p:txEl>
                                              <p:pRg st="2" end="2"/>
                                            </p:txEl>
                                          </p:spTgt>
                                        </p:tgtEl>
                                      </p:cBhvr>
                                    </p:animEffect>
                                    <p:anim calcmode="lin" valueType="num">
                                      <p:cBhvr>
                                        <p:cTn id="13"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animEffect transition="in" filter="fade">
                                      <p:cBhvr>
                                        <p:cTn id="17" dur="1000"/>
                                        <p:tgtEl>
                                          <p:spTgt spid="4098">
                                            <p:txEl>
                                              <p:pRg st="3" end="3"/>
                                            </p:txEl>
                                          </p:spTgt>
                                        </p:tgtEl>
                                      </p:cBhvr>
                                    </p:animEffect>
                                    <p:anim calcmode="lin" valueType="num">
                                      <p:cBhvr>
                                        <p:cTn id="18"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xEl>
                                              <p:pRg st="4" end="4"/>
                                            </p:txEl>
                                          </p:spTgt>
                                        </p:tgtEl>
                                        <p:attrNameLst>
                                          <p:attrName>style.visibility</p:attrName>
                                        </p:attrNameLst>
                                      </p:cBhvr>
                                      <p:to>
                                        <p:strVal val="visible"/>
                                      </p:to>
                                    </p:set>
                                    <p:animEffect transition="in" filter="fade">
                                      <p:cBhvr>
                                        <p:cTn id="22" dur="1000"/>
                                        <p:tgtEl>
                                          <p:spTgt spid="4098">
                                            <p:txEl>
                                              <p:pRg st="4" end="4"/>
                                            </p:txEl>
                                          </p:spTgt>
                                        </p:tgtEl>
                                      </p:cBhvr>
                                    </p:animEffect>
                                    <p:anim calcmode="lin" valueType="num">
                                      <p:cBhvr>
                                        <p:cTn id="23"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098">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xEl>
                                              <p:pRg st="5" end="5"/>
                                            </p:txEl>
                                          </p:spTgt>
                                        </p:tgtEl>
                                        <p:attrNameLst>
                                          <p:attrName>style.visibility</p:attrName>
                                        </p:attrNameLst>
                                      </p:cBhvr>
                                      <p:to>
                                        <p:strVal val="visible"/>
                                      </p:to>
                                    </p:set>
                                    <p:animEffect transition="in" filter="fade">
                                      <p:cBhvr>
                                        <p:cTn id="27" dur="1000"/>
                                        <p:tgtEl>
                                          <p:spTgt spid="4098">
                                            <p:txEl>
                                              <p:pRg st="5" end="5"/>
                                            </p:txEl>
                                          </p:spTgt>
                                        </p:tgtEl>
                                      </p:cBhvr>
                                    </p:animEffect>
                                    <p:anim calcmode="lin" valueType="num">
                                      <p:cBhvr>
                                        <p:cTn id="28"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0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4098">
                                            <p:txEl>
                                              <p:pRg st="7" end="7"/>
                                            </p:txEl>
                                          </p:spTgt>
                                        </p:tgtEl>
                                        <p:attrNameLst>
                                          <p:attrName>style.visibility</p:attrName>
                                        </p:attrNameLst>
                                      </p:cBhvr>
                                      <p:to>
                                        <p:strVal val="visible"/>
                                      </p:to>
                                    </p:set>
                                    <p:animEffect transition="in" filter="fade">
                                      <p:cBhvr>
                                        <p:cTn id="34" dur="1000"/>
                                        <p:tgtEl>
                                          <p:spTgt spid="4098">
                                            <p:txEl>
                                              <p:pRg st="7" end="7"/>
                                            </p:txEl>
                                          </p:spTgt>
                                        </p:tgtEl>
                                      </p:cBhvr>
                                    </p:animEffect>
                                    <p:anim calcmode="lin" valueType="num">
                                      <p:cBhvr>
                                        <p:cTn id="35"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4098">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98">
                                            <p:txEl>
                                              <p:pRg st="8" end="8"/>
                                            </p:txEl>
                                          </p:spTgt>
                                        </p:tgtEl>
                                        <p:attrNameLst>
                                          <p:attrName>style.visibility</p:attrName>
                                        </p:attrNameLst>
                                      </p:cBhvr>
                                      <p:to>
                                        <p:strVal val="visible"/>
                                      </p:to>
                                    </p:set>
                                    <p:animEffect transition="in" filter="fade">
                                      <p:cBhvr>
                                        <p:cTn id="39" dur="1000"/>
                                        <p:tgtEl>
                                          <p:spTgt spid="4098">
                                            <p:txEl>
                                              <p:pRg st="8" end="8"/>
                                            </p:txEl>
                                          </p:spTgt>
                                        </p:tgtEl>
                                      </p:cBhvr>
                                    </p:animEffect>
                                    <p:anim calcmode="lin" valueType="num">
                                      <p:cBhvr>
                                        <p:cTn id="40" dur="1000" fill="hold"/>
                                        <p:tgtEl>
                                          <p:spTgt spid="4098">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098">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98">
                                            <p:txEl>
                                              <p:pRg st="9" end="9"/>
                                            </p:txEl>
                                          </p:spTgt>
                                        </p:tgtEl>
                                        <p:attrNameLst>
                                          <p:attrName>style.visibility</p:attrName>
                                        </p:attrNameLst>
                                      </p:cBhvr>
                                      <p:to>
                                        <p:strVal val="visible"/>
                                      </p:to>
                                    </p:set>
                                    <p:animEffect transition="in" filter="fade">
                                      <p:cBhvr>
                                        <p:cTn id="44" dur="1000"/>
                                        <p:tgtEl>
                                          <p:spTgt spid="4098">
                                            <p:txEl>
                                              <p:pRg st="9" end="9"/>
                                            </p:txEl>
                                          </p:spTgt>
                                        </p:tgtEl>
                                      </p:cBhvr>
                                    </p:animEffect>
                                    <p:anim calcmode="lin" valueType="num">
                                      <p:cBhvr>
                                        <p:cTn id="45" dur="1000" fill="hold"/>
                                        <p:tgtEl>
                                          <p:spTgt spid="4098">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4098">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98">
                                            <p:txEl>
                                              <p:pRg st="10" end="10"/>
                                            </p:txEl>
                                          </p:spTgt>
                                        </p:tgtEl>
                                        <p:attrNameLst>
                                          <p:attrName>style.visibility</p:attrName>
                                        </p:attrNameLst>
                                      </p:cBhvr>
                                      <p:to>
                                        <p:strVal val="visible"/>
                                      </p:to>
                                    </p:set>
                                    <p:animEffect transition="in" filter="fade">
                                      <p:cBhvr>
                                        <p:cTn id="49" dur="1000"/>
                                        <p:tgtEl>
                                          <p:spTgt spid="4098">
                                            <p:txEl>
                                              <p:pRg st="10" end="10"/>
                                            </p:txEl>
                                          </p:spTgt>
                                        </p:tgtEl>
                                      </p:cBhvr>
                                    </p:animEffect>
                                    <p:anim calcmode="lin" valueType="num">
                                      <p:cBhvr>
                                        <p:cTn id="50" dur="1000" fill="hold"/>
                                        <p:tgtEl>
                                          <p:spTgt spid="4098">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098">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098">
                                            <p:txEl>
                                              <p:pRg st="11" end="11"/>
                                            </p:txEl>
                                          </p:spTgt>
                                        </p:tgtEl>
                                        <p:attrNameLst>
                                          <p:attrName>style.visibility</p:attrName>
                                        </p:attrNameLst>
                                      </p:cBhvr>
                                      <p:to>
                                        <p:strVal val="visible"/>
                                      </p:to>
                                    </p:set>
                                    <p:animEffect transition="in" filter="fade">
                                      <p:cBhvr>
                                        <p:cTn id="54" dur="1000"/>
                                        <p:tgtEl>
                                          <p:spTgt spid="4098">
                                            <p:txEl>
                                              <p:pRg st="11" end="11"/>
                                            </p:txEl>
                                          </p:spTgt>
                                        </p:tgtEl>
                                      </p:cBhvr>
                                    </p:animEffect>
                                    <p:anim calcmode="lin" valueType="num">
                                      <p:cBhvr>
                                        <p:cTn id="55" dur="1000" fill="hold"/>
                                        <p:tgtEl>
                                          <p:spTgt spid="4098">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4098">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098">
                                            <p:txEl>
                                              <p:pRg st="12" end="12"/>
                                            </p:txEl>
                                          </p:spTgt>
                                        </p:tgtEl>
                                        <p:attrNameLst>
                                          <p:attrName>style.visibility</p:attrName>
                                        </p:attrNameLst>
                                      </p:cBhvr>
                                      <p:to>
                                        <p:strVal val="visible"/>
                                      </p:to>
                                    </p:set>
                                    <p:animEffect transition="in" filter="fade">
                                      <p:cBhvr>
                                        <p:cTn id="59" dur="1000"/>
                                        <p:tgtEl>
                                          <p:spTgt spid="4098">
                                            <p:txEl>
                                              <p:pRg st="12" end="12"/>
                                            </p:txEl>
                                          </p:spTgt>
                                        </p:tgtEl>
                                      </p:cBhvr>
                                    </p:animEffect>
                                    <p:anim calcmode="lin" valueType="num">
                                      <p:cBhvr>
                                        <p:cTn id="60" dur="1000" fill="hold"/>
                                        <p:tgtEl>
                                          <p:spTgt spid="4098">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409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111749D-6727-4880-8B20-637CA8326258}"/>
              </a:ext>
            </a:extLst>
          </p:cNvPr>
          <p:cNvSpPr>
            <a:spLocks noGrp="1"/>
          </p:cNvSpPr>
          <p:nvPr>
            <p:ph idx="1"/>
          </p:nvPr>
        </p:nvSpPr>
        <p:spPr>
          <a:xfrm>
            <a:off x="1981200" y="404814"/>
            <a:ext cx="8229600" cy="6048375"/>
          </a:xfrm>
        </p:spPr>
        <p:txBody>
          <a:bodyPr/>
          <a:lstStyle/>
          <a:p>
            <a:pPr eaLnBrk="1" hangingPunct="1">
              <a:buFontTx/>
              <a:buNone/>
            </a:pPr>
            <a:r>
              <a:rPr lang="it-IT" altLang="it-IT" b="1">
                <a:latin typeface="Arial" panose="020B0604020202020204" pitchFamily="34" charset="0"/>
                <a:cs typeface="Arial" panose="020B0604020202020204" pitchFamily="34" charset="0"/>
              </a:rPr>
              <a:t>Marco P.</a:t>
            </a:r>
            <a:endParaRPr lang="it-IT" altLang="it-IT">
              <a:latin typeface="Arial" panose="020B0604020202020204" pitchFamily="34" charset="0"/>
              <a:cs typeface="Arial" panose="020B0604020202020204" pitchFamily="34" charset="0"/>
            </a:endParaRPr>
          </a:p>
          <a:p>
            <a:pPr eaLnBrk="1" hangingPunct="1">
              <a:buFontTx/>
              <a:buNone/>
            </a:pPr>
            <a:r>
              <a:rPr lang="it-IT" altLang="it-IT">
                <a:latin typeface="Arial" panose="020B0604020202020204" pitchFamily="34" charset="0"/>
                <a:cs typeface="Arial" panose="020B0604020202020204" pitchFamily="34" charset="0"/>
              </a:rPr>
              <a:t>un giorno posso venire a trovarti?</a:t>
            </a:r>
          </a:p>
          <a:p>
            <a:pPr eaLnBrk="1" hangingPunct="1">
              <a:buFontTx/>
              <a:buNone/>
            </a:pPr>
            <a:r>
              <a:rPr lang="it-IT" altLang="it-IT">
                <a:latin typeface="Arial" panose="020B0604020202020204" pitchFamily="34" charset="0"/>
                <a:cs typeface="Arial" panose="020B0604020202020204" pitchFamily="34" charset="0"/>
              </a:rPr>
              <a:t>- potresti dimostrare come un ex teppista, teenager come me, può diventare volontario?</a:t>
            </a:r>
          </a:p>
          <a:p>
            <a:pPr eaLnBrk="1" hangingPunct="1">
              <a:buFontTx/>
              <a:buNone/>
            </a:pPr>
            <a:r>
              <a:rPr lang="it-IT" altLang="it-IT">
                <a:latin typeface="Arial" panose="020B0604020202020204" pitchFamily="34" charset="0"/>
                <a:cs typeface="Arial" panose="020B0604020202020204" pitchFamily="34" charset="0"/>
              </a:rPr>
              <a:t>ti piace l'idea?</a:t>
            </a:r>
          </a:p>
          <a:p>
            <a:pPr eaLnBrk="1" hangingPunct="1">
              <a:buFontTx/>
              <a:buNone/>
            </a:pPr>
            <a:r>
              <a:rPr lang="it-IT" altLang="it-IT">
                <a:latin typeface="Arial" panose="020B0604020202020204" pitchFamily="34" charset="0"/>
                <a:cs typeface="Arial" panose="020B0604020202020204" pitchFamily="34" charset="0"/>
              </a:rPr>
              <a:t>Sono ateo da sempre, ma molti concetti religiosi ora li ho rivalutati e reinterpretati come ad es. il sesso </a:t>
            </a:r>
          </a:p>
          <a:p>
            <a:pPr eaLnBrk="1" hangingPunct="1">
              <a:buFontTx/>
              <a:buNone/>
            </a:pPr>
            <a:r>
              <a:rPr lang="it-IT" altLang="it-IT">
                <a:latin typeface="Arial" panose="020B0604020202020204" pitchFamily="34" charset="0"/>
                <a:cs typeface="Arial" panose="020B0604020202020204" pitchFamily="34" charset="0"/>
              </a:rPr>
              <a:t>Mi sono convinto che non bisogna farlo fino al matrimonio!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fade">
                                      <p:cBhvr>
                                        <p:cTn id="7" dur="1000"/>
                                        <p:tgtEl>
                                          <p:spTgt spid="5122">
                                            <p:txEl>
                                              <p:pRg st="2" end="2"/>
                                            </p:txEl>
                                          </p:spTgt>
                                        </p:tgtEl>
                                      </p:cBhvr>
                                    </p:animEffect>
                                    <p:anim calcmode="lin" valueType="num">
                                      <p:cBhvr>
                                        <p:cTn id="8"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xEl>
                                              <p:pRg st="3" end="3"/>
                                            </p:txEl>
                                          </p:spTgt>
                                        </p:tgtEl>
                                        <p:attrNameLst>
                                          <p:attrName>style.visibility</p:attrName>
                                        </p:attrNameLst>
                                      </p:cBhvr>
                                      <p:to>
                                        <p:strVal val="visible"/>
                                      </p:to>
                                    </p:set>
                                    <p:animEffect transition="in" filter="fade">
                                      <p:cBhvr>
                                        <p:cTn id="12" dur="1000"/>
                                        <p:tgtEl>
                                          <p:spTgt spid="5122">
                                            <p:txEl>
                                              <p:pRg st="3" end="3"/>
                                            </p:txEl>
                                          </p:spTgt>
                                        </p:tgtEl>
                                      </p:cBhvr>
                                    </p:animEffect>
                                    <p:anim calcmode="lin" valueType="num">
                                      <p:cBhvr>
                                        <p:cTn id="13"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xEl>
                                              <p:pRg st="4" end="4"/>
                                            </p:txEl>
                                          </p:spTgt>
                                        </p:tgtEl>
                                        <p:attrNameLst>
                                          <p:attrName>style.visibility</p:attrName>
                                        </p:attrNameLst>
                                      </p:cBhvr>
                                      <p:to>
                                        <p:strVal val="visible"/>
                                      </p:to>
                                    </p:set>
                                    <p:animEffect transition="in" filter="fade">
                                      <p:cBhvr>
                                        <p:cTn id="17" dur="1000"/>
                                        <p:tgtEl>
                                          <p:spTgt spid="5122">
                                            <p:txEl>
                                              <p:pRg st="4" end="4"/>
                                            </p:txEl>
                                          </p:spTgt>
                                        </p:tgtEl>
                                      </p:cBhvr>
                                    </p:animEffect>
                                    <p:anim calcmode="lin" valueType="num">
                                      <p:cBhvr>
                                        <p:cTn id="18" dur="1000" fill="hold"/>
                                        <p:tgtEl>
                                          <p:spTgt spid="512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2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xEl>
                                              <p:pRg st="5" end="5"/>
                                            </p:txEl>
                                          </p:spTgt>
                                        </p:tgtEl>
                                        <p:attrNameLst>
                                          <p:attrName>style.visibility</p:attrName>
                                        </p:attrNameLst>
                                      </p:cBhvr>
                                      <p:to>
                                        <p:strVal val="visible"/>
                                      </p:to>
                                    </p:set>
                                    <p:animEffect transition="in" filter="fade">
                                      <p:cBhvr>
                                        <p:cTn id="22" dur="1000"/>
                                        <p:tgtEl>
                                          <p:spTgt spid="5122">
                                            <p:txEl>
                                              <p:pRg st="5" end="5"/>
                                            </p:txEl>
                                          </p:spTgt>
                                        </p:tgtEl>
                                      </p:cBhvr>
                                    </p:animEffect>
                                    <p:anim calcmode="lin" valueType="num">
                                      <p:cBhvr>
                                        <p:cTn id="23" dur="1000" fill="hold"/>
                                        <p:tgtEl>
                                          <p:spTgt spid="512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5333152-CDB6-45FB-A385-F50E9C1EA5A5}"/>
              </a:ext>
            </a:extLst>
          </p:cNvPr>
          <p:cNvSpPr>
            <a:spLocks noGrp="1"/>
          </p:cNvSpPr>
          <p:nvPr>
            <p:ph idx="1"/>
          </p:nvPr>
        </p:nvSpPr>
        <p:spPr>
          <a:xfrm>
            <a:off x="1992313" y="404814"/>
            <a:ext cx="8229600" cy="6048375"/>
          </a:xfrm>
        </p:spPr>
        <p:txBody>
          <a:bodyPr/>
          <a:lstStyle/>
          <a:p>
            <a:pPr eaLnBrk="1" hangingPunct="1">
              <a:lnSpc>
                <a:spcPct val="8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80000"/>
              </a:lnSpc>
              <a:buFontTx/>
              <a:buNone/>
            </a:pPr>
            <a:r>
              <a:rPr lang="it-IT" altLang="it-IT" sz="2800" b="1">
                <a:latin typeface="Arial" panose="020B0604020202020204" pitchFamily="34" charset="0"/>
                <a:cs typeface="Arial" panose="020B0604020202020204" pitchFamily="34" charset="0"/>
              </a:rPr>
              <a:t>in che senso … </a:t>
            </a:r>
            <a:r>
              <a:rPr lang="it-IT" altLang="it-IT" sz="2800">
                <a:latin typeface="Arial" panose="020B0604020202020204" pitchFamily="34" charset="0"/>
                <a:cs typeface="Arial" panose="020B0604020202020204" pitchFamily="34" charset="0"/>
              </a:rPr>
              <a:t> </a:t>
            </a:r>
            <a:r>
              <a:rPr lang="it-IT" altLang="it-IT" sz="2800" b="1">
                <a:latin typeface="Arial" panose="020B0604020202020204" pitchFamily="34" charset="0"/>
                <a:cs typeface="Arial" panose="020B0604020202020204" pitchFamily="34" charset="0"/>
              </a:rPr>
              <a:t>sul serio?</a:t>
            </a:r>
          </a:p>
          <a:p>
            <a:pPr eaLnBrk="1" hangingPunct="1">
              <a:lnSpc>
                <a:spcPct val="8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r>
              <a:rPr lang="it-IT" altLang="it-IT" sz="2800" b="1">
                <a:latin typeface="Arial" panose="020B0604020202020204" pitchFamily="34" charset="0"/>
                <a:cs typeface="Arial" panose="020B0604020202020204" pitchFamily="34" charset="0"/>
              </a:rPr>
              <a:t>Marco P.</a:t>
            </a:r>
            <a:endParaRPr lang="it-IT" altLang="it-IT" sz="2800">
              <a:latin typeface="Arial" panose="020B0604020202020204" pitchFamily="34" charset="0"/>
              <a:cs typeface="Arial" panose="020B0604020202020204" pitchFamily="34" charset="0"/>
            </a:endParaRPr>
          </a:p>
          <a:p>
            <a:pPr eaLnBrk="1" hangingPunct="1">
              <a:lnSpc>
                <a:spcPct val="80000"/>
              </a:lnSpc>
              <a:buFontTx/>
              <a:buNone/>
            </a:pPr>
            <a:r>
              <a:rPr lang="it-IT" altLang="it-IT" sz="2800">
                <a:latin typeface="Arial" panose="020B0604020202020204" pitchFamily="34" charset="0"/>
                <a:cs typeface="Arial" panose="020B0604020202020204" pitchFamily="34" charset="0"/>
              </a:rPr>
              <a:t>si, si!!</a:t>
            </a:r>
          </a:p>
          <a:p>
            <a:pPr eaLnBrk="1" hangingPunct="1">
              <a:lnSpc>
                <a:spcPct val="80000"/>
              </a:lnSpc>
              <a:buFontTx/>
              <a:buNone/>
            </a:pPr>
            <a:r>
              <a:rPr lang="it-IT" altLang="it-IT" sz="2800">
                <a:latin typeface="Arial" panose="020B0604020202020204" pitchFamily="34" charset="0"/>
                <a:cs typeface="Arial" panose="020B0604020202020204" pitchFamily="34" charset="0"/>
              </a:rPr>
              <a:t>Perché poi quando trovi davvero la persona della tua vita rimpiangi di non aver dato a lei tutto te stesso non ti sentirai mai suo al 100%</a:t>
            </a:r>
          </a:p>
          <a:p>
            <a:pPr eaLnBrk="1" hangingPunct="1">
              <a:lnSpc>
                <a:spcPct val="80000"/>
              </a:lnSpc>
              <a:buFontTx/>
              <a:buNone/>
            </a:pPr>
            <a:r>
              <a:rPr lang="it-IT" altLang="it-IT" sz="2800">
                <a:latin typeface="Arial" panose="020B0604020202020204" pitchFamily="34" charset="0"/>
                <a:cs typeface="Arial" panose="020B0604020202020204" pitchFamily="34" charset="0"/>
              </a:rPr>
              <a:t>Questo l'ho capito solo dopo aver avuto tante ragazze</a:t>
            </a: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8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80000"/>
              </a:lnSpc>
              <a:buFontTx/>
              <a:buNone/>
            </a:pPr>
            <a:r>
              <a:rPr lang="it-IT" altLang="it-IT" sz="2800" b="1">
                <a:latin typeface="Arial" panose="020B0604020202020204" pitchFamily="34" charset="0"/>
                <a:cs typeface="Arial" panose="020B0604020202020204" pitchFamily="34" charset="0"/>
              </a:rPr>
              <a:t>e se tu fossi insegnante.... come lo spiegheresti agli studenti?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46">
                                            <p:txEl>
                                              <p:pRg st="3" end="3"/>
                                            </p:txEl>
                                          </p:spTgt>
                                        </p:tgtEl>
                                        <p:attrNameLst>
                                          <p:attrName>style.visibility</p:attrName>
                                        </p:attrNameLst>
                                      </p:cBhvr>
                                      <p:to>
                                        <p:strVal val="visible"/>
                                      </p:to>
                                    </p:set>
                                    <p:animEffect transition="in" filter="fade">
                                      <p:cBhvr>
                                        <p:cTn id="7" dur="1000"/>
                                        <p:tgtEl>
                                          <p:spTgt spid="6146">
                                            <p:txEl>
                                              <p:pRg st="3" end="3"/>
                                            </p:txEl>
                                          </p:spTgt>
                                        </p:tgtEl>
                                      </p:cBhvr>
                                    </p:animEffect>
                                    <p:anim calcmode="lin" valueType="num">
                                      <p:cBhvr>
                                        <p:cTn id="8" dur="1000" fill="hold"/>
                                        <p:tgtEl>
                                          <p:spTgt spid="614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1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xEl>
                                              <p:pRg st="4" end="4"/>
                                            </p:txEl>
                                          </p:spTgt>
                                        </p:tgtEl>
                                        <p:attrNameLst>
                                          <p:attrName>style.visibility</p:attrName>
                                        </p:attrNameLst>
                                      </p:cBhvr>
                                      <p:to>
                                        <p:strVal val="visible"/>
                                      </p:to>
                                    </p:set>
                                    <p:animEffect transition="in" filter="fade">
                                      <p:cBhvr>
                                        <p:cTn id="14" dur="1000"/>
                                        <p:tgtEl>
                                          <p:spTgt spid="6146">
                                            <p:txEl>
                                              <p:pRg st="4" end="4"/>
                                            </p:txEl>
                                          </p:spTgt>
                                        </p:tgtEl>
                                      </p:cBhvr>
                                    </p:animEffect>
                                    <p:anim calcmode="lin" valueType="num">
                                      <p:cBhvr>
                                        <p:cTn id="15" dur="1000" fill="hold"/>
                                        <p:tgtEl>
                                          <p:spTgt spid="614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146">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6">
                                            <p:txEl>
                                              <p:pRg st="5" end="5"/>
                                            </p:txEl>
                                          </p:spTgt>
                                        </p:tgtEl>
                                        <p:attrNameLst>
                                          <p:attrName>style.visibility</p:attrName>
                                        </p:attrNameLst>
                                      </p:cBhvr>
                                      <p:to>
                                        <p:strVal val="visible"/>
                                      </p:to>
                                    </p:set>
                                    <p:animEffect transition="in" filter="fade">
                                      <p:cBhvr>
                                        <p:cTn id="19" dur="1000"/>
                                        <p:tgtEl>
                                          <p:spTgt spid="6146">
                                            <p:txEl>
                                              <p:pRg st="5" end="5"/>
                                            </p:txEl>
                                          </p:spTgt>
                                        </p:tgtEl>
                                      </p:cBhvr>
                                    </p:animEffect>
                                    <p:anim calcmode="lin" valueType="num">
                                      <p:cBhvr>
                                        <p:cTn id="20" dur="1000" fill="hold"/>
                                        <p:tgtEl>
                                          <p:spTgt spid="614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6146">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6">
                                            <p:txEl>
                                              <p:pRg st="6" end="6"/>
                                            </p:txEl>
                                          </p:spTgt>
                                        </p:tgtEl>
                                        <p:attrNameLst>
                                          <p:attrName>style.visibility</p:attrName>
                                        </p:attrNameLst>
                                      </p:cBhvr>
                                      <p:to>
                                        <p:strVal val="visible"/>
                                      </p:to>
                                    </p:set>
                                    <p:animEffect transition="in" filter="fade">
                                      <p:cBhvr>
                                        <p:cTn id="24" dur="1000"/>
                                        <p:tgtEl>
                                          <p:spTgt spid="6146">
                                            <p:txEl>
                                              <p:pRg st="6" end="6"/>
                                            </p:txEl>
                                          </p:spTgt>
                                        </p:tgtEl>
                                      </p:cBhvr>
                                    </p:animEffect>
                                    <p:anim calcmode="lin" valueType="num">
                                      <p:cBhvr>
                                        <p:cTn id="25" dur="1000" fill="hold"/>
                                        <p:tgtEl>
                                          <p:spTgt spid="6146">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61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6146">
                                            <p:txEl>
                                              <p:pRg st="8" end="8"/>
                                            </p:txEl>
                                          </p:spTgt>
                                        </p:tgtEl>
                                        <p:attrNameLst>
                                          <p:attrName>style.visibility</p:attrName>
                                        </p:attrNameLst>
                                      </p:cBhvr>
                                      <p:to>
                                        <p:strVal val="visible"/>
                                      </p:to>
                                    </p:set>
                                    <p:animEffect transition="in" filter="fade">
                                      <p:cBhvr>
                                        <p:cTn id="31" dur="1000"/>
                                        <p:tgtEl>
                                          <p:spTgt spid="6146">
                                            <p:txEl>
                                              <p:pRg st="8" end="8"/>
                                            </p:txEl>
                                          </p:spTgt>
                                        </p:tgtEl>
                                      </p:cBhvr>
                                    </p:animEffect>
                                    <p:anim calcmode="lin" valueType="num">
                                      <p:cBhvr>
                                        <p:cTn id="32" dur="1000" fill="hold"/>
                                        <p:tgtEl>
                                          <p:spTgt spid="6146">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6146">
                                            <p:txEl>
                                              <p:pRg st="8" end="8"/>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6146">
                                            <p:txEl>
                                              <p:pRg st="9" end="9"/>
                                            </p:txEl>
                                          </p:spTgt>
                                        </p:tgtEl>
                                        <p:attrNameLst>
                                          <p:attrName>style.visibility</p:attrName>
                                        </p:attrNameLst>
                                      </p:cBhvr>
                                      <p:to>
                                        <p:strVal val="visible"/>
                                      </p:to>
                                    </p:set>
                                    <p:animEffect transition="in" filter="fade">
                                      <p:cBhvr>
                                        <p:cTn id="36" dur="1000"/>
                                        <p:tgtEl>
                                          <p:spTgt spid="6146">
                                            <p:txEl>
                                              <p:pRg st="9" end="9"/>
                                            </p:txEl>
                                          </p:spTgt>
                                        </p:tgtEl>
                                      </p:cBhvr>
                                    </p:animEffect>
                                    <p:anim calcmode="lin" valueType="num">
                                      <p:cBhvr>
                                        <p:cTn id="37" dur="1000" fill="hold"/>
                                        <p:tgtEl>
                                          <p:spTgt spid="6146">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614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C0FD89F-4669-4257-A5F7-CB2339E86BA4}"/>
              </a:ext>
            </a:extLst>
          </p:cNvPr>
          <p:cNvSpPr>
            <a:spLocks noGrp="1"/>
          </p:cNvSpPr>
          <p:nvPr>
            <p:ph idx="1"/>
          </p:nvPr>
        </p:nvSpPr>
        <p:spPr>
          <a:xfrm>
            <a:off x="1981200" y="404814"/>
            <a:ext cx="8229600" cy="6048375"/>
          </a:xfrm>
        </p:spPr>
        <p:txBody>
          <a:bodyPr/>
          <a:lstStyle/>
          <a:p>
            <a:pPr eaLnBrk="1" hangingPunct="1">
              <a:lnSpc>
                <a:spcPct val="90000"/>
              </a:lnSpc>
              <a:buFontTx/>
              <a:buNone/>
            </a:pPr>
            <a:r>
              <a:rPr lang="it-IT" altLang="it-IT" sz="2800" b="1">
                <a:latin typeface="Arial" panose="020B0604020202020204" pitchFamily="34" charset="0"/>
                <a:cs typeface="Arial" panose="020B0604020202020204" pitchFamily="34" charset="0"/>
              </a:rPr>
              <a:t>Marco P.</a:t>
            </a:r>
            <a:endParaRPr lang="it-IT" altLang="it-IT" sz="2800">
              <a:latin typeface="Arial" panose="020B0604020202020204" pitchFamily="34" charset="0"/>
              <a:cs typeface="Arial" panose="020B0604020202020204" pitchFamily="34" charset="0"/>
            </a:endParaRPr>
          </a:p>
          <a:p>
            <a:pPr eaLnBrk="1" hangingPunct="1">
              <a:lnSpc>
                <a:spcPct val="90000"/>
              </a:lnSpc>
              <a:buFontTx/>
              <a:buNone/>
            </a:pPr>
            <a:r>
              <a:rPr lang="it-IT" altLang="it-IT" sz="2800">
                <a:latin typeface="Arial" panose="020B0604020202020204" pitchFamily="34" charset="0"/>
                <a:cs typeface="Arial" panose="020B0604020202020204" pitchFamily="34" charset="0"/>
              </a:rPr>
              <a:t>direi che possono fare quello che vogliono</a:t>
            </a:r>
          </a:p>
          <a:p>
            <a:pPr eaLnBrk="1" hangingPunct="1">
              <a:lnSpc>
                <a:spcPct val="90000"/>
              </a:lnSpc>
              <a:buFontTx/>
              <a:buNone/>
            </a:pPr>
            <a:r>
              <a:rPr lang="it-IT" altLang="it-IT" sz="2800">
                <a:latin typeface="Arial" panose="020B0604020202020204" pitchFamily="34" charset="0"/>
                <a:cs typeface="Arial" panose="020B0604020202020204" pitchFamily="34" charset="0"/>
              </a:rPr>
              <a:t>ma l'amore è una cosa troppo bella e pura per essere contaminata</a:t>
            </a:r>
          </a:p>
          <a:p>
            <a:pPr eaLnBrk="1" hangingPunct="1">
              <a:lnSpc>
                <a:spcPct val="90000"/>
              </a:lnSpc>
              <a:buFontTx/>
              <a:buNone/>
            </a:pPr>
            <a:r>
              <a:rPr lang="it-IT" altLang="it-IT" sz="2800">
                <a:latin typeface="Arial" panose="020B0604020202020204" pitchFamily="34" charset="0"/>
                <a:cs typeface="Arial" panose="020B0604020202020204" pitchFamily="34" charset="0"/>
              </a:rPr>
              <a:t>In parole povere una volta che ti togli lo sfizio di portare a letto una ragazza, non ti resta nulla</a:t>
            </a:r>
            <a:endParaRPr lang="it-IT" altLang="it-IT" sz="2800" b="1">
              <a:latin typeface="Arial" panose="020B0604020202020204" pitchFamily="34" charset="0"/>
              <a:cs typeface="Arial" panose="020B0604020202020204" pitchFamily="34" charset="0"/>
            </a:endParaRPr>
          </a:p>
          <a:p>
            <a:pPr eaLnBrk="1" hangingPunct="1">
              <a:lnSpc>
                <a:spcPct val="90000"/>
              </a:lnSpc>
              <a:buFontTx/>
              <a:buNone/>
            </a:pPr>
            <a:endParaRPr lang="it-IT" altLang="it-IT" sz="2800" b="1">
              <a:latin typeface="Arial" panose="020B0604020202020204" pitchFamily="34" charset="0"/>
              <a:cs typeface="Arial" panose="020B0604020202020204" pitchFamily="34" charset="0"/>
            </a:endParaRPr>
          </a:p>
          <a:p>
            <a:pPr eaLnBrk="1" hangingPunct="1">
              <a:lnSpc>
                <a:spcPct val="90000"/>
              </a:lnSpc>
              <a:buFontTx/>
              <a:buNone/>
            </a:pPr>
            <a:r>
              <a:rPr lang="it-IT" altLang="it-IT" sz="2800" b="1">
                <a:solidFill>
                  <a:srgbClr val="FF0000"/>
                </a:solidFill>
                <a:latin typeface="Arial" panose="020B0604020202020204" pitchFamily="34" charset="0"/>
                <a:cs typeface="Arial" panose="020B0604020202020204" pitchFamily="34" charset="0"/>
              </a:rPr>
              <a:t>Claudio G scrive:</a:t>
            </a:r>
          </a:p>
          <a:p>
            <a:pPr eaLnBrk="1" hangingPunct="1">
              <a:lnSpc>
                <a:spcPct val="90000"/>
              </a:lnSpc>
              <a:buFontTx/>
              <a:buNone/>
            </a:pPr>
            <a:r>
              <a:rPr lang="it-IT" altLang="it-IT" sz="2800" b="1">
                <a:latin typeface="Arial" panose="020B0604020202020204" pitchFamily="34" charset="0"/>
                <a:cs typeface="Arial" panose="020B0604020202020204" pitchFamily="34" charset="0"/>
              </a:rPr>
              <a:t>e che cosa pensi che capiscano i miei studenti quando gli parlo di amore puro?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1000"/>
                                        <p:tgtEl>
                                          <p:spTgt spid="7170">
                                            <p:txEl>
                                              <p:pRg st="1" end="1"/>
                                            </p:txEl>
                                          </p:spTgt>
                                        </p:tgtEl>
                                      </p:cBhvr>
                                    </p:animEffect>
                                    <p:anim calcmode="lin" valueType="num">
                                      <p:cBhvr>
                                        <p:cTn id="8"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xEl>
                                              <p:pRg st="2" end="2"/>
                                            </p:txEl>
                                          </p:spTgt>
                                        </p:tgtEl>
                                        <p:attrNameLst>
                                          <p:attrName>style.visibility</p:attrName>
                                        </p:attrNameLst>
                                      </p:cBhvr>
                                      <p:to>
                                        <p:strVal val="visible"/>
                                      </p:to>
                                    </p:set>
                                    <p:animEffect transition="in" filter="fade">
                                      <p:cBhvr>
                                        <p:cTn id="12" dur="1000"/>
                                        <p:tgtEl>
                                          <p:spTgt spid="7170">
                                            <p:txEl>
                                              <p:pRg st="2" end="2"/>
                                            </p:txEl>
                                          </p:spTgt>
                                        </p:tgtEl>
                                      </p:cBhvr>
                                    </p:animEffect>
                                    <p:anim calcmode="lin" valueType="num">
                                      <p:cBhvr>
                                        <p:cTn id="13"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17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fade">
                                      <p:cBhvr>
                                        <p:cTn id="17" dur="1000"/>
                                        <p:tgtEl>
                                          <p:spTgt spid="7170">
                                            <p:txEl>
                                              <p:pRg st="3" end="3"/>
                                            </p:txEl>
                                          </p:spTgt>
                                        </p:tgtEl>
                                      </p:cBhvr>
                                    </p:animEffect>
                                    <p:anim calcmode="lin" valueType="num">
                                      <p:cBhvr>
                                        <p:cTn id="18" dur="1000" fill="hold"/>
                                        <p:tgtEl>
                                          <p:spTgt spid="717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1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7170">
                                            <p:txEl>
                                              <p:pRg st="5" end="5"/>
                                            </p:txEl>
                                          </p:spTgt>
                                        </p:tgtEl>
                                        <p:attrNameLst>
                                          <p:attrName>style.visibility</p:attrName>
                                        </p:attrNameLst>
                                      </p:cBhvr>
                                      <p:to>
                                        <p:strVal val="visible"/>
                                      </p:to>
                                    </p:set>
                                    <p:animEffect transition="in" filter="fade">
                                      <p:cBhvr>
                                        <p:cTn id="24" dur="1000"/>
                                        <p:tgtEl>
                                          <p:spTgt spid="7170">
                                            <p:txEl>
                                              <p:pRg st="5" end="5"/>
                                            </p:txEl>
                                          </p:spTgt>
                                        </p:tgtEl>
                                      </p:cBhvr>
                                    </p:animEffect>
                                    <p:anim calcmode="lin" valueType="num">
                                      <p:cBhvr>
                                        <p:cTn id="25" dur="1000" fill="hold"/>
                                        <p:tgtEl>
                                          <p:spTgt spid="7170">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7170">
                                            <p:txEl>
                                              <p:pRg st="5" end="5"/>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7170">
                                            <p:txEl>
                                              <p:pRg st="6" end="6"/>
                                            </p:txEl>
                                          </p:spTgt>
                                        </p:tgtEl>
                                        <p:attrNameLst>
                                          <p:attrName>style.visibility</p:attrName>
                                        </p:attrNameLst>
                                      </p:cBhvr>
                                      <p:to>
                                        <p:strVal val="visible"/>
                                      </p:to>
                                    </p:set>
                                    <p:animEffect transition="in" filter="fade">
                                      <p:cBhvr>
                                        <p:cTn id="29" dur="1000"/>
                                        <p:tgtEl>
                                          <p:spTgt spid="7170">
                                            <p:txEl>
                                              <p:pRg st="6" end="6"/>
                                            </p:txEl>
                                          </p:spTgt>
                                        </p:tgtEl>
                                      </p:cBhvr>
                                    </p:animEffect>
                                    <p:anim calcmode="lin" valueType="num">
                                      <p:cBhvr>
                                        <p:cTn id="30"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17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B7B08D1-A847-40EC-987E-2F8F81FAC7FC}"/>
              </a:ext>
            </a:extLst>
          </p:cNvPr>
          <p:cNvSpPr>
            <a:spLocks noGrp="1"/>
          </p:cNvSpPr>
          <p:nvPr>
            <p:ph idx="1"/>
          </p:nvPr>
        </p:nvSpPr>
        <p:spPr>
          <a:xfrm>
            <a:off x="1981200" y="404814"/>
            <a:ext cx="8229600" cy="6048375"/>
          </a:xfrm>
        </p:spPr>
        <p:txBody>
          <a:bodyPr/>
          <a:lstStyle/>
          <a:p>
            <a:pPr eaLnBrk="1" hangingPunct="1">
              <a:buFontTx/>
              <a:buNone/>
            </a:pPr>
            <a:r>
              <a:rPr lang="it-IT" altLang="it-IT" sz="2800" b="1"/>
              <a:t>Marco P.</a:t>
            </a:r>
            <a:endParaRPr lang="it-IT" altLang="it-IT" sz="2800"/>
          </a:p>
          <a:p>
            <a:pPr eaLnBrk="1" hangingPunct="1">
              <a:buFontTx/>
              <a:buNone/>
            </a:pPr>
            <a:r>
              <a:rPr lang="it-IT" altLang="it-IT" sz="2800"/>
              <a:t>quando provi una cosa bella come mangiare il tuo piatto preferito, </a:t>
            </a:r>
          </a:p>
          <a:p>
            <a:pPr eaLnBrk="1" hangingPunct="1">
              <a:buFontTx/>
              <a:buNone/>
            </a:pPr>
            <a:r>
              <a:rPr lang="it-IT" altLang="it-IT" sz="2800"/>
              <a:t>andare in vacanza, fare del buon sesso sei appagato, ma la volta dopo sei meno appagato</a:t>
            </a:r>
          </a:p>
          <a:p>
            <a:pPr eaLnBrk="1" hangingPunct="1">
              <a:buFontTx/>
              <a:buNone/>
            </a:pPr>
            <a:r>
              <a:rPr lang="it-IT" altLang="it-IT" sz="2800"/>
              <a:t>ed entri in un circolo vizioso in cui ti servono sempre maggiori stimoli</a:t>
            </a:r>
          </a:p>
          <a:p>
            <a:pPr eaLnBrk="1" hangingPunct="1">
              <a:buFontTx/>
              <a:buNone/>
            </a:pPr>
            <a:r>
              <a:rPr lang="it-IT" altLang="it-IT" sz="2800"/>
              <a:t>e per contro diventi sempre più insensibile tipo una droga (anche se non mi sono mai drogato)</a:t>
            </a:r>
            <a:endParaRPr lang="it-IT" altLang="it-IT" sz="2800" b="1"/>
          </a:p>
          <a:p>
            <a:pPr eaLnBrk="1" hangingPunct="1"/>
            <a:endParaRPr lang="it-IT" altLang="it-IT" sz="2800" b="1"/>
          </a:p>
          <a:p>
            <a:pPr eaLnBrk="1" hangingPunct="1">
              <a:buFontTx/>
              <a:buNone/>
            </a:pPr>
            <a:r>
              <a:rPr lang="it-IT" altLang="it-IT" sz="2800" b="1">
                <a:solidFill>
                  <a:srgbClr val="FF0000"/>
                </a:solidFill>
              </a:rPr>
              <a:t>Claudio G scrive:</a:t>
            </a:r>
          </a:p>
          <a:p>
            <a:pPr eaLnBrk="1" hangingPunct="1"/>
            <a:r>
              <a:rPr lang="it-IT" altLang="it-IT" sz="2800" b="1"/>
              <a:t>interessante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fade">
                                      <p:cBhvr>
                                        <p:cTn id="7" dur="1000"/>
                                        <p:tgtEl>
                                          <p:spTgt spid="8194">
                                            <p:txEl>
                                              <p:pRg st="1" end="1"/>
                                            </p:txEl>
                                          </p:spTgt>
                                        </p:tgtEl>
                                      </p:cBhvr>
                                    </p:animEffect>
                                    <p:anim calcmode="lin" valueType="num">
                                      <p:cBhvr>
                                        <p:cTn id="8" dur="1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fade">
                                      <p:cBhvr>
                                        <p:cTn id="12" dur="1000"/>
                                        <p:tgtEl>
                                          <p:spTgt spid="8194">
                                            <p:txEl>
                                              <p:pRg st="2" end="2"/>
                                            </p:txEl>
                                          </p:spTgt>
                                        </p:tgtEl>
                                      </p:cBhvr>
                                    </p:animEffect>
                                    <p:anim calcmode="lin" valueType="num">
                                      <p:cBhvr>
                                        <p:cTn id="13" dur="1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fade">
                                      <p:cBhvr>
                                        <p:cTn id="17" dur="1000"/>
                                        <p:tgtEl>
                                          <p:spTgt spid="8194">
                                            <p:txEl>
                                              <p:pRg st="3" end="3"/>
                                            </p:txEl>
                                          </p:spTgt>
                                        </p:tgtEl>
                                      </p:cBhvr>
                                    </p:animEffect>
                                    <p:anim calcmode="lin" valueType="num">
                                      <p:cBhvr>
                                        <p:cTn id="18" dur="1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19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fade">
                                      <p:cBhvr>
                                        <p:cTn id="22" dur="1000"/>
                                        <p:tgtEl>
                                          <p:spTgt spid="8194">
                                            <p:txEl>
                                              <p:pRg st="4" end="4"/>
                                            </p:txEl>
                                          </p:spTgt>
                                        </p:tgtEl>
                                      </p:cBhvr>
                                    </p:animEffect>
                                    <p:anim calcmode="lin" valueType="num">
                                      <p:cBhvr>
                                        <p:cTn id="23" dur="1000" fill="hold"/>
                                        <p:tgtEl>
                                          <p:spTgt spid="819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1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8194">
                                            <p:txEl>
                                              <p:pRg st="6" end="6"/>
                                            </p:txEl>
                                          </p:spTgt>
                                        </p:tgtEl>
                                        <p:attrNameLst>
                                          <p:attrName>style.visibility</p:attrName>
                                        </p:attrNameLst>
                                      </p:cBhvr>
                                      <p:to>
                                        <p:strVal val="visible"/>
                                      </p:to>
                                    </p:set>
                                    <p:animEffect transition="in" filter="fade">
                                      <p:cBhvr>
                                        <p:cTn id="29" dur="1000"/>
                                        <p:tgtEl>
                                          <p:spTgt spid="8194">
                                            <p:txEl>
                                              <p:pRg st="6" end="6"/>
                                            </p:txEl>
                                          </p:spTgt>
                                        </p:tgtEl>
                                      </p:cBhvr>
                                    </p:animEffect>
                                    <p:anim calcmode="lin" valueType="num">
                                      <p:cBhvr>
                                        <p:cTn id="30" dur="1000" fill="hold"/>
                                        <p:tgtEl>
                                          <p:spTgt spid="819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8194">
                                            <p:txEl>
                                              <p:pRg st="6" end="6"/>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8194">
                                            <p:txEl>
                                              <p:pRg st="7" end="7"/>
                                            </p:txEl>
                                          </p:spTgt>
                                        </p:tgtEl>
                                        <p:attrNameLst>
                                          <p:attrName>style.visibility</p:attrName>
                                        </p:attrNameLst>
                                      </p:cBhvr>
                                      <p:to>
                                        <p:strVal val="visible"/>
                                      </p:to>
                                    </p:set>
                                    <p:animEffect transition="in" filter="fade">
                                      <p:cBhvr>
                                        <p:cTn id="34" dur="1000"/>
                                        <p:tgtEl>
                                          <p:spTgt spid="8194">
                                            <p:txEl>
                                              <p:pRg st="7" end="7"/>
                                            </p:txEl>
                                          </p:spTgt>
                                        </p:tgtEl>
                                      </p:cBhvr>
                                    </p:animEffect>
                                    <p:anim calcmode="lin" valueType="num">
                                      <p:cBhvr>
                                        <p:cTn id="35" dur="1000" fill="hold"/>
                                        <p:tgtEl>
                                          <p:spTgt spid="8194">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819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D56406-D451-48D7-8225-A8F0CED83A66}"/>
              </a:ext>
            </a:extLst>
          </p:cNvPr>
          <p:cNvSpPr>
            <a:spLocks noGrp="1"/>
          </p:cNvSpPr>
          <p:nvPr>
            <p:ph idx="1"/>
          </p:nvPr>
        </p:nvSpPr>
        <p:spPr>
          <a:xfrm>
            <a:off x="1981200" y="404814"/>
            <a:ext cx="8229600" cy="6048375"/>
          </a:xfrm>
        </p:spPr>
        <p:txBody>
          <a:bodyPr/>
          <a:lstStyle/>
          <a:p>
            <a:pPr eaLnBrk="1" hangingPunct="1">
              <a:buFontTx/>
              <a:buNone/>
            </a:pPr>
            <a:r>
              <a:rPr lang="it-IT" altLang="it-IT" b="1">
                <a:latin typeface="Arial" panose="020B0604020202020204" pitchFamily="34" charset="0"/>
                <a:cs typeface="Arial" panose="020B0604020202020204" pitchFamily="34" charset="0"/>
              </a:rPr>
              <a:t>Marco P.</a:t>
            </a:r>
            <a:endParaRPr lang="it-IT" altLang="it-IT">
              <a:latin typeface="Arial" panose="020B0604020202020204" pitchFamily="34" charset="0"/>
              <a:cs typeface="Arial" panose="020B0604020202020204" pitchFamily="34" charset="0"/>
            </a:endParaRPr>
          </a:p>
          <a:p>
            <a:pPr eaLnBrk="1" hangingPunct="1">
              <a:buFontTx/>
              <a:buNone/>
            </a:pPr>
            <a:r>
              <a:rPr lang="it-IT" altLang="it-IT">
                <a:latin typeface="Arial" panose="020B0604020202020204" pitchFamily="34" charset="0"/>
                <a:cs typeface="Arial" panose="020B0604020202020204" pitchFamily="34" charset="0"/>
              </a:rPr>
              <a:t>ora quando incontri la persona della tua vita</a:t>
            </a:r>
          </a:p>
          <a:p>
            <a:pPr eaLnBrk="1" hangingPunct="1">
              <a:buFontTx/>
              <a:buNone/>
            </a:pPr>
            <a:r>
              <a:rPr lang="it-IT" altLang="it-IT">
                <a:latin typeface="Arial" panose="020B0604020202020204" pitchFamily="34" charset="0"/>
                <a:cs typeface="Arial" panose="020B0604020202020204" pitchFamily="34" charset="0"/>
              </a:rPr>
              <a:t>decidi di dargli tutto te stesso e poi ti accorgi che hai sprecato il momento più bello, </a:t>
            </a:r>
          </a:p>
          <a:p>
            <a:pPr eaLnBrk="1" hangingPunct="1">
              <a:buFontTx/>
              <a:buNone/>
            </a:pPr>
            <a:r>
              <a:rPr lang="it-IT" altLang="it-IT">
                <a:latin typeface="Arial" panose="020B0604020202020204" pitchFamily="34" charset="0"/>
                <a:cs typeface="Arial" panose="020B0604020202020204" pitchFamily="34" charset="0"/>
              </a:rPr>
              <a:t>quello quando è tutto nuovo con un'altra persona e fidati che arriva</a:t>
            </a:r>
          </a:p>
          <a:p>
            <a:pPr eaLnBrk="1" hangingPunct="1">
              <a:buFontTx/>
              <a:buNone/>
            </a:pPr>
            <a:r>
              <a:rPr lang="it-IT" altLang="it-IT">
                <a:latin typeface="Arial" panose="020B0604020202020204" pitchFamily="34" charset="0"/>
                <a:cs typeface="Arial" panose="020B0604020202020204" pitchFamily="34" charset="0"/>
              </a:rPr>
              <a:t>perché prima o poi ci si innamora di brutto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fade">
                                      <p:cBhvr>
                                        <p:cTn id="7" dur="1000"/>
                                        <p:tgtEl>
                                          <p:spTgt spid="9218">
                                            <p:txEl>
                                              <p:pRg st="1" end="1"/>
                                            </p:txEl>
                                          </p:spTgt>
                                        </p:tgtEl>
                                      </p:cBhvr>
                                    </p:animEffect>
                                    <p:anim calcmode="lin" valueType="num">
                                      <p:cBhvr>
                                        <p:cTn id="8"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fade">
                                      <p:cBhvr>
                                        <p:cTn id="12" dur="1000"/>
                                        <p:tgtEl>
                                          <p:spTgt spid="9218">
                                            <p:txEl>
                                              <p:pRg st="2" end="2"/>
                                            </p:txEl>
                                          </p:spTgt>
                                        </p:tgtEl>
                                      </p:cBhvr>
                                    </p:animEffect>
                                    <p:anim calcmode="lin" valueType="num">
                                      <p:cBhvr>
                                        <p:cTn id="13"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21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Effect transition="in" filter="fade">
                                      <p:cBhvr>
                                        <p:cTn id="17" dur="1000"/>
                                        <p:tgtEl>
                                          <p:spTgt spid="9218">
                                            <p:txEl>
                                              <p:pRg st="3" end="3"/>
                                            </p:txEl>
                                          </p:spTgt>
                                        </p:tgtEl>
                                      </p:cBhvr>
                                    </p:animEffect>
                                    <p:anim calcmode="lin" valueType="num">
                                      <p:cBhvr>
                                        <p:cTn id="18" dur="1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218">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8">
                                            <p:txEl>
                                              <p:pRg st="4" end="4"/>
                                            </p:txEl>
                                          </p:spTgt>
                                        </p:tgtEl>
                                        <p:attrNameLst>
                                          <p:attrName>style.visibility</p:attrName>
                                        </p:attrNameLst>
                                      </p:cBhvr>
                                      <p:to>
                                        <p:strVal val="visible"/>
                                      </p:to>
                                    </p:set>
                                    <p:animEffect transition="in" filter="fade">
                                      <p:cBhvr>
                                        <p:cTn id="22" dur="1000"/>
                                        <p:tgtEl>
                                          <p:spTgt spid="9218">
                                            <p:txEl>
                                              <p:pRg st="4" end="4"/>
                                            </p:txEl>
                                          </p:spTgt>
                                        </p:tgtEl>
                                      </p:cBhvr>
                                    </p:animEffect>
                                    <p:anim calcmode="lin" valueType="num">
                                      <p:cBhvr>
                                        <p:cTn id="23" dur="1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2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36866" name="Rettangolo 1">
            <a:extLst>
              <a:ext uri="{FF2B5EF4-FFF2-40B4-BE49-F238E27FC236}">
                <a16:creationId xmlns:a16="http://schemas.microsoft.com/office/drawing/2014/main" id="{40211F6E-54CF-4107-B7CD-4AEEE35F24D9}"/>
              </a:ext>
            </a:extLst>
          </p:cNvPr>
          <p:cNvSpPr>
            <a:spLocks noChangeArrowheads="1"/>
          </p:cNvSpPr>
          <p:nvPr/>
        </p:nvSpPr>
        <p:spPr bwMode="auto">
          <a:xfrm>
            <a:off x="2549685" y="260648"/>
            <a:ext cx="7374135" cy="2985433"/>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a:latin typeface="Arial" panose="020B0604020202020204" pitchFamily="34" charset="0"/>
                <a:cs typeface="Arial" panose="020B0604020202020204" pitchFamily="34" charset="0"/>
              </a:rPr>
              <a:t>Video Ezio Aceti</a:t>
            </a: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spcBef>
                <a:spcPct val="0"/>
              </a:spcBef>
              <a:buFontTx/>
              <a:buNone/>
            </a:pPr>
            <a:r>
              <a:rPr lang="it-IT" altLang="it-IT" sz="2800" b="1" dirty="0">
                <a:latin typeface="Arial" panose="020B0604020202020204" pitchFamily="34" charset="0"/>
                <a:cs typeface="Arial" panose="020B0604020202020204" pitchFamily="34" charset="0"/>
              </a:rPr>
              <a:t>Link su </a:t>
            </a:r>
            <a:r>
              <a:rPr lang="it-IT" altLang="it-IT" sz="2800" b="1" dirty="0" err="1">
                <a:latin typeface="Arial" panose="020B0604020202020204" pitchFamily="34" charset="0"/>
                <a:cs typeface="Arial" panose="020B0604020202020204" pitchFamily="34" charset="0"/>
              </a:rPr>
              <a:t>youtube</a:t>
            </a:r>
            <a:r>
              <a:rPr lang="it-IT" altLang="it-IT" sz="2800" b="1" dirty="0">
                <a:latin typeface="Arial" panose="020B0604020202020204" pitchFamily="34" charset="0"/>
                <a:cs typeface="Arial" panose="020B0604020202020204" pitchFamily="34" charset="0"/>
              </a:rPr>
              <a:t>:</a:t>
            </a:r>
          </a:p>
          <a:p>
            <a:pPr>
              <a:spcBef>
                <a:spcPct val="0"/>
              </a:spcBef>
              <a:buFontTx/>
              <a:buNone/>
            </a:pPr>
            <a:endParaRPr lang="it-IT" altLang="it-IT" sz="2400" dirty="0">
              <a:latin typeface="Arial" panose="020B0604020202020204" pitchFamily="34" charset="0"/>
              <a:cs typeface="Arial" panose="020B0604020202020204" pitchFamily="34" charset="0"/>
            </a:endParaRPr>
          </a:p>
          <a:p>
            <a:pPr algn="ctr">
              <a:spcBef>
                <a:spcPct val="0"/>
              </a:spcBef>
              <a:buFontTx/>
              <a:buNone/>
            </a:pPr>
            <a:r>
              <a:rPr lang="it-IT" altLang="it-IT" sz="2400" dirty="0">
                <a:latin typeface="Arial" panose="020B0604020202020204" pitchFamily="34" charset="0"/>
                <a:cs typeface="Arial" panose="020B0604020202020204" pitchFamily="34" charset="0"/>
              </a:rPr>
              <a:t>  </a:t>
            </a:r>
            <a:r>
              <a:rPr lang="it-IT" altLang="it-IT" sz="2400" dirty="0">
                <a:latin typeface="Arial" panose="020B0604020202020204" pitchFamily="34" charset="0"/>
                <a:cs typeface="Arial" panose="020B0604020202020204" pitchFamily="34" charset="0"/>
                <a:hlinkClick r:id="rId3"/>
              </a:rPr>
              <a:t>https://www.youtube.com/watch?v=CEpJVYfdxnQ</a:t>
            </a:r>
            <a:endParaRPr lang="it-IT" altLang="it-IT" sz="2400"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r>
              <a:rPr lang="it-IT" altLang="it-IT" sz="2800" b="1" dirty="0">
                <a:latin typeface="Arial" panose="020B0604020202020204" pitchFamily="34" charset="0"/>
                <a:cs typeface="Arial" panose="020B0604020202020204" pitchFamily="34" charset="0"/>
              </a:rPr>
              <a:t>Quale frase nel video ti ha colpito di più?</a:t>
            </a:r>
          </a:p>
        </p:txBody>
      </p:sp>
      <p:sp>
        <p:nvSpPr>
          <p:cNvPr id="3" name="Rettangolo 1">
            <a:extLst>
              <a:ext uri="{FF2B5EF4-FFF2-40B4-BE49-F238E27FC236}">
                <a16:creationId xmlns:a16="http://schemas.microsoft.com/office/drawing/2014/main" id="{40211F6E-54CF-4107-B7CD-4AEEE35F24D9}"/>
              </a:ext>
            </a:extLst>
          </p:cNvPr>
          <p:cNvSpPr>
            <a:spLocks noChangeArrowheads="1"/>
          </p:cNvSpPr>
          <p:nvPr/>
        </p:nvSpPr>
        <p:spPr bwMode="auto">
          <a:xfrm>
            <a:off x="2394868" y="3501008"/>
            <a:ext cx="7657033" cy="3046988"/>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dirty="0">
                <a:latin typeface="Arial" panose="020B0604020202020204" pitchFamily="34" charset="0"/>
                <a:cs typeface="Arial" panose="020B0604020202020204" pitchFamily="34" charset="0"/>
              </a:rPr>
              <a:t>Video di Alessandro D’</a:t>
            </a:r>
            <a:r>
              <a:rPr lang="it-IT" altLang="it-IT" sz="2800" b="1" dirty="0" err="1">
                <a:latin typeface="Arial" panose="020B0604020202020204" pitchFamily="34" charset="0"/>
                <a:cs typeface="Arial" panose="020B0604020202020204" pitchFamily="34" charset="0"/>
              </a:rPr>
              <a:t>Avenia</a:t>
            </a:r>
            <a:endParaRPr lang="it-IT" altLang="it-IT" sz="2800" b="1"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spcBef>
                <a:spcPct val="0"/>
              </a:spcBef>
              <a:buNone/>
            </a:pPr>
            <a:r>
              <a:rPr lang="it-IT" altLang="it-IT" sz="2800" b="1" dirty="0">
                <a:latin typeface="Arial" panose="020B0604020202020204" pitchFamily="34" charset="0"/>
                <a:cs typeface="Arial" panose="020B0604020202020204" pitchFamily="34" charset="0"/>
              </a:rPr>
              <a:t>Link su </a:t>
            </a:r>
            <a:r>
              <a:rPr lang="it-IT" altLang="it-IT" sz="2800" b="1" dirty="0" err="1">
                <a:latin typeface="Arial" panose="020B0604020202020204" pitchFamily="34" charset="0"/>
                <a:cs typeface="Arial" panose="020B0604020202020204" pitchFamily="34" charset="0"/>
              </a:rPr>
              <a:t>youtube</a:t>
            </a:r>
            <a:r>
              <a:rPr lang="it-IT" altLang="it-IT" sz="2800" b="1" dirty="0">
                <a:latin typeface="Arial" panose="020B0604020202020204" pitchFamily="34" charset="0"/>
                <a:cs typeface="Arial" panose="020B0604020202020204" pitchFamily="34" charset="0"/>
              </a:rPr>
              <a:t>:</a:t>
            </a:r>
            <a:endParaRPr lang="it-IT" altLang="it-IT" sz="2400" dirty="0">
              <a:latin typeface="Arial" panose="020B0604020202020204" pitchFamily="34" charset="0"/>
              <a:cs typeface="Arial" panose="020B0604020202020204" pitchFamily="34" charset="0"/>
            </a:endParaRPr>
          </a:p>
          <a:p>
            <a:pPr algn="ctr">
              <a:spcBef>
                <a:spcPct val="0"/>
              </a:spcBef>
              <a:buNone/>
            </a:pPr>
            <a:r>
              <a:rPr lang="it-IT" altLang="it-IT" sz="2400" dirty="0">
                <a:latin typeface="Arial" panose="020B0604020202020204" pitchFamily="34" charset="0"/>
                <a:cs typeface="Arial" panose="020B0604020202020204" pitchFamily="34" charset="0"/>
                <a:hlinkClick r:id="rId4"/>
              </a:rPr>
              <a:t>https://www.youtube.com/watch?v=uW_Osb9QJwI</a:t>
            </a:r>
            <a:endParaRPr lang="it-IT" altLang="it-IT" sz="2400" dirty="0">
              <a:latin typeface="Arial" panose="020B0604020202020204" pitchFamily="34" charset="0"/>
              <a:cs typeface="Arial" panose="020B0604020202020204" pitchFamily="34" charset="0"/>
            </a:endParaRPr>
          </a:p>
          <a:p>
            <a:pP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endParaRPr lang="it-IT" altLang="it-IT" sz="2800" b="1" dirty="0">
              <a:latin typeface="Arial" panose="020B0604020202020204" pitchFamily="34" charset="0"/>
              <a:cs typeface="Arial" panose="020B0604020202020204" pitchFamily="34" charset="0"/>
            </a:endParaRPr>
          </a:p>
          <a:p>
            <a:pPr algn="ctr">
              <a:spcBef>
                <a:spcPct val="0"/>
              </a:spcBef>
              <a:buFontTx/>
              <a:buNone/>
            </a:pPr>
            <a:r>
              <a:rPr lang="it-IT" altLang="it-IT" sz="2800" b="1" dirty="0">
                <a:latin typeface="Arial" panose="020B0604020202020204" pitchFamily="34" charset="0"/>
                <a:cs typeface="Arial" panose="020B0604020202020204" pitchFamily="34" charset="0"/>
              </a:rPr>
              <a:t>Quale frase nel video ti ha colpito di più?</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a:extLst>
              <a:ext uri="{FF2B5EF4-FFF2-40B4-BE49-F238E27FC236}">
                <a16:creationId xmlns:a16="http://schemas.microsoft.com/office/drawing/2014/main" id="{8A7ABD7B-9354-4929-A2BA-19269E063C67}"/>
              </a:ext>
            </a:extLst>
          </p:cNvPr>
          <p:cNvSpPr>
            <a:spLocks noChangeArrowheads="1"/>
          </p:cNvSpPr>
          <p:nvPr/>
        </p:nvSpPr>
        <p:spPr bwMode="auto">
          <a:xfrm>
            <a:off x="1484802" y="647085"/>
            <a:ext cx="9222396" cy="5563831"/>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Esistono persone che hanno fatto del sesso </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la dipendenza totale e lo scopo della vita.</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Esistono uomini che si misurano per quanto sesso hanno fatto.</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Altri che sono rimasti con la mentalità dell’adolescente</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per tutta la vita… e continuano confondere </a:t>
            </a: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le pulsioni sessuali (l’infatuazione) con il vero amore.</a:t>
            </a:r>
          </a:p>
          <a:p>
            <a:pPr lvl="1">
              <a:lnSpc>
                <a:spcPct val="150000"/>
              </a:lnSpc>
              <a:spcBef>
                <a:spcPct val="0"/>
              </a:spcBef>
              <a:buFontTx/>
              <a:buNone/>
            </a:pPr>
            <a:endParaRPr lang="it-IT" altLang="it-IT" sz="24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sz="2400" dirty="0">
                <a:latin typeface="Arial" panose="020B0604020202020204" pitchFamily="34" charset="0"/>
                <a:cs typeface="Arial" panose="020B0604020202020204" pitchFamily="34" charset="0"/>
              </a:rPr>
              <a:t>Molti hanno pure rovinato intere famiglie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D59CFC3E-5D0C-4D77-B14E-5C9D916E5487}"/>
              </a:ext>
            </a:extLst>
          </p:cNvPr>
          <p:cNvSpPr>
            <a:spLocks noGrp="1"/>
          </p:cNvSpPr>
          <p:nvPr>
            <p:ph type="title"/>
          </p:nvPr>
        </p:nvSpPr>
        <p:spPr>
          <a:xfrm>
            <a:off x="1952625" y="1177925"/>
            <a:ext cx="8286750" cy="4502150"/>
          </a:xfrm>
          <a:solidFill>
            <a:schemeClr val="bg1"/>
          </a:solidFill>
        </p:spPr>
        <p:txBody>
          <a:bodyPr/>
          <a:lstStyle/>
          <a:p>
            <a:pPr eaLnBrk="1" hangingPunct="1">
              <a:lnSpc>
                <a:spcPct val="150000"/>
              </a:lnSpc>
            </a:pPr>
            <a:r>
              <a:rPr lang="it-IT" altLang="it-IT" dirty="0">
                <a:latin typeface="Arial" panose="020B0604020202020204" pitchFamily="34" charset="0"/>
                <a:cs typeface="Arial" panose="020B0604020202020204" pitchFamily="34" charset="0"/>
              </a:rPr>
              <a:t>Riflessioni </a:t>
            </a: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sulla </a:t>
            </a:r>
            <a:r>
              <a:rPr lang="it-IT" altLang="it-IT" b="1" dirty="0">
                <a:latin typeface="Arial" panose="020B0604020202020204" pitchFamily="34" charset="0"/>
                <a:cs typeface="Arial" panose="020B0604020202020204" pitchFamily="34" charset="0"/>
              </a:rPr>
              <a:t>GIOIA</a:t>
            </a:r>
            <a:r>
              <a:rPr lang="it-IT" altLang="it-IT" dirty="0">
                <a:latin typeface="Arial" panose="020B0604020202020204" pitchFamily="34" charset="0"/>
                <a:cs typeface="Arial" panose="020B0604020202020204" pitchFamily="34" charset="0"/>
              </a:rPr>
              <a:t> e sulla </a:t>
            </a:r>
            <a:r>
              <a:rPr lang="it-IT" altLang="it-IT" b="1" dirty="0">
                <a:latin typeface="Arial" panose="020B0604020202020204" pitchFamily="34" charset="0"/>
                <a:cs typeface="Arial" panose="020B0604020202020204" pitchFamily="34" charset="0"/>
              </a:rPr>
              <a:t>FELICITA’</a:t>
            </a:r>
            <a:br>
              <a:rPr lang="it-IT" altLang="it-IT" b="1" dirty="0">
                <a:latin typeface="Arial" panose="020B0604020202020204" pitchFamily="34" charset="0"/>
                <a:cs typeface="Arial" panose="020B0604020202020204" pitchFamily="34" charset="0"/>
              </a:rPr>
            </a:br>
            <a:r>
              <a:rPr lang="it-IT" altLang="it-IT" b="1" dirty="0">
                <a:latin typeface="Arial" panose="020B0604020202020204" pitchFamily="34" charset="0"/>
                <a:cs typeface="Arial" panose="020B0604020202020204" pitchFamily="34" charset="0"/>
              </a:rPr>
              <a:t>----------------</a:t>
            </a:r>
            <a:br>
              <a:rPr lang="it-IT" altLang="it-IT" b="1" dirty="0">
                <a:latin typeface="Arial" panose="020B0604020202020204" pitchFamily="34" charset="0"/>
                <a:cs typeface="Arial" panose="020B0604020202020204" pitchFamily="34" charset="0"/>
              </a:rPr>
            </a:br>
            <a:r>
              <a:rPr lang="it-IT" altLang="it-IT" b="1" dirty="0">
                <a:latin typeface="Arial" panose="020B0604020202020204" pitchFamily="34" charset="0"/>
                <a:cs typeface="Arial" panose="020B0604020202020204" pitchFamily="34" charset="0"/>
              </a:rPr>
              <a:t>ESSERE     </a:t>
            </a:r>
            <a:r>
              <a:rPr lang="it-IT" altLang="it-IT" dirty="0">
                <a:latin typeface="Arial" panose="020B0604020202020204" pitchFamily="34" charset="0"/>
                <a:cs typeface="Arial" panose="020B0604020202020204" pitchFamily="34" charset="0"/>
              </a:rPr>
              <a:t>o</a:t>
            </a:r>
            <a:r>
              <a:rPr lang="it-IT" altLang="it-IT" b="1" dirty="0">
                <a:latin typeface="Arial" panose="020B0604020202020204" pitchFamily="34" charset="0"/>
                <a:cs typeface="Arial" panose="020B0604020202020204" pitchFamily="34" charset="0"/>
              </a:rPr>
              <a:t>     AVERE?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E159F7F-260E-48A8-80CF-6FE3AC49F867}"/>
              </a:ext>
            </a:extLst>
          </p:cNvPr>
          <p:cNvSpPr>
            <a:spLocks noChangeArrowheads="1"/>
          </p:cNvSpPr>
          <p:nvPr/>
        </p:nvSpPr>
        <p:spPr bwMode="auto">
          <a:xfrm>
            <a:off x="515380" y="424203"/>
            <a:ext cx="11161240" cy="6009594"/>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Una volta c’era il maschilismo, oggi la donna si è emancipata… </a:t>
            </a:r>
          </a:p>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Quali conseguenze ha portato nel matrimonio </a:t>
            </a:r>
          </a:p>
          <a:p>
            <a:pPr>
              <a:lnSpc>
                <a:spcPct val="150000"/>
              </a:lnSpc>
              <a:spcBef>
                <a:spcPct val="0"/>
              </a:spcBef>
              <a:buFontTx/>
              <a:buNone/>
            </a:pPr>
            <a:r>
              <a:rPr lang="it-IT" altLang="it-IT" sz="2800" dirty="0">
                <a:latin typeface="Arial" panose="020B0604020202020204" pitchFamily="34" charset="0"/>
                <a:cs typeface="Arial" panose="020B0604020202020204" pitchFamily="34" charset="0"/>
              </a:rPr>
              <a:t>il maschilismo e il femminismo o addirittura la misandria o misoginia?</a:t>
            </a:r>
          </a:p>
          <a:p>
            <a:pPr>
              <a:lnSpc>
                <a:spcPct val="150000"/>
              </a:lnSpc>
              <a:spcBef>
                <a:spcPct val="0"/>
              </a:spcBef>
              <a:buFontTx/>
              <a:buNone/>
            </a:pPr>
            <a:endParaRPr lang="it-IT" altLang="it-IT" sz="1400" dirty="0">
              <a:latin typeface="Arial" panose="020B0604020202020204" pitchFamily="34" charset="0"/>
              <a:cs typeface="Arial" panose="020B0604020202020204" pitchFamily="34" charset="0"/>
            </a:endParaRP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Il </a:t>
            </a:r>
            <a:r>
              <a:rPr lang="it-IT" altLang="it-IT" sz="2400" b="1" dirty="0">
                <a:latin typeface="Arial" panose="020B0604020202020204" pitchFamily="34" charset="0"/>
                <a:cs typeface="Arial" panose="020B0604020202020204" pitchFamily="34" charset="0"/>
              </a:rPr>
              <a:t>femminismo </a:t>
            </a:r>
            <a:r>
              <a:rPr lang="it-IT" altLang="it-IT" sz="2400" dirty="0">
                <a:latin typeface="Arial" panose="020B0604020202020204" pitchFamily="34" charset="0"/>
                <a:cs typeface="Arial" panose="020B0604020202020204" pitchFamily="34" charset="0"/>
              </a:rPr>
              <a:t>è un movimento sociale che mira a stabilire l’uguaglianza economica, politica e sociale dei sessi.</a:t>
            </a:r>
          </a:p>
          <a:p>
            <a:pPr lvl="1">
              <a:lnSpc>
                <a:spcPct val="200000"/>
              </a:lnSpc>
              <a:spcBef>
                <a:spcPct val="0"/>
              </a:spcBef>
              <a:buNone/>
            </a:pPr>
            <a:endParaRPr lang="it-IT" altLang="it-IT" sz="1200" dirty="0">
              <a:latin typeface="Arial" panose="020B0604020202020204" pitchFamily="34" charset="0"/>
              <a:cs typeface="Arial" panose="020B0604020202020204" pitchFamily="34" charset="0"/>
            </a:endParaRPr>
          </a:p>
          <a:p>
            <a:pPr lvl="1">
              <a:lnSpc>
                <a:spcPct val="200000"/>
              </a:lnSpc>
              <a:spcBef>
                <a:spcPct val="0"/>
              </a:spcBef>
              <a:buNone/>
            </a:pPr>
            <a:endParaRPr lang="it-IT" altLang="it-IT" sz="400" dirty="0">
              <a:latin typeface="Arial" panose="020B0604020202020204" pitchFamily="34" charset="0"/>
              <a:cs typeface="Arial" panose="020B0604020202020204" pitchFamily="34" charset="0"/>
            </a:endParaRP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misandria</a:t>
            </a:r>
            <a:r>
              <a:rPr lang="it-IT" altLang="it-IT" sz="2400" dirty="0">
                <a:latin typeface="Arial" panose="020B0604020202020204" pitchFamily="34" charset="0"/>
                <a:cs typeface="Arial" panose="020B0604020202020204" pitchFamily="34" charset="0"/>
              </a:rPr>
              <a:t> è l’odio e il disprezzo, il pregiudizio verso il genere maschile.</a:t>
            </a:r>
          </a:p>
          <a:p>
            <a:pPr lvl="1">
              <a:lnSpc>
                <a:spcPct val="200000"/>
              </a:lnSpc>
              <a:spcBef>
                <a:spcPct val="0"/>
              </a:spcBef>
              <a:buNone/>
            </a:pPr>
            <a:r>
              <a:rPr lang="it-IT" altLang="it-IT" sz="2400" dirty="0">
                <a:latin typeface="Arial" panose="020B0604020202020204" pitchFamily="34" charset="0"/>
                <a:cs typeface="Arial" panose="020B0604020202020204" pitchFamily="34" charset="0"/>
              </a:rPr>
              <a:t>La </a:t>
            </a:r>
            <a:r>
              <a:rPr lang="it-IT" altLang="it-IT" sz="2400" b="1" dirty="0">
                <a:latin typeface="Arial" panose="020B0604020202020204" pitchFamily="34" charset="0"/>
                <a:cs typeface="Arial" panose="020B0604020202020204" pitchFamily="34" charset="0"/>
              </a:rPr>
              <a:t>misoginia</a:t>
            </a:r>
            <a:r>
              <a:rPr lang="it-IT" altLang="it-IT" sz="2400" dirty="0">
                <a:latin typeface="Arial" panose="020B0604020202020204" pitchFamily="34" charset="0"/>
                <a:cs typeface="Arial" panose="020B0604020202020204" pitchFamily="34" charset="0"/>
              </a:rPr>
              <a:t> è rivolta verso le donne.</a:t>
            </a:r>
          </a:p>
          <a:p>
            <a:pPr lvl="1">
              <a:lnSpc>
                <a:spcPct val="200000"/>
              </a:lnSpc>
              <a:spcBef>
                <a:spcPct val="0"/>
              </a:spcBef>
              <a:buNone/>
            </a:pPr>
            <a:endParaRPr lang="it-IT" altLang="it-IT" sz="8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7">
            <a:extLst>
              <a:ext uri="{FF2B5EF4-FFF2-40B4-BE49-F238E27FC236}">
                <a16:creationId xmlns:a16="http://schemas.microsoft.com/office/drawing/2014/main" id="{703D9233-DC84-418B-B9F5-525FE7AB2528}"/>
              </a:ext>
            </a:extLst>
          </p:cNvPr>
          <p:cNvSpPr>
            <a:spLocks noChangeArrowheads="1"/>
          </p:cNvSpPr>
          <p:nvPr/>
        </p:nvSpPr>
        <p:spPr bwMode="auto">
          <a:xfrm>
            <a:off x="659396" y="428179"/>
            <a:ext cx="10873208" cy="6001643"/>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150000"/>
              </a:lnSpc>
              <a:spcBef>
                <a:spcPct val="0"/>
              </a:spcBef>
              <a:buFontTx/>
              <a:buNone/>
            </a:pPr>
            <a:r>
              <a:rPr lang="it-IT" altLang="it-IT" sz="4000" b="1" dirty="0">
                <a:latin typeface="Arial" panose="020B0604020202020204" pitchFamily="34" charset="0"/>
                <a:cs typeface="Arial" panose="020B0604020202020204" pitchFamily="34" charset="0"/>
              </a:rPr>
              <a:t>La vita è come un Luna Park?</a:t>
            </a:r>
          </a:p>
          <a:p>
            <a:pPr lvl="1">
              <a:lnSpc>
                <a:spcPct val="150000"/>
              </a:lnSpc>
              <a:spcBef>
                <a:spcPct val="0"/>
              </a:spcBef>
              <a:buFontTx/>
              <a:buNone/>
            </a:pPr>
            <a:endParaRPr lang="it-IT" altLang="it-IT" sz="2000"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Nel luna park tutto è solo per divertirsi e si paga per divertirsi.</a:t>
            </a: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Finito il giro della giostra abbiamo risolto i problemi esistenziali personali?</a:t>
            </a: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La giostra è servita solo per dimenticare?</a:t>
            </a:r>
          </a:p>
          <a:p>
            <a:pPr lvl="1">
              <a:lnSpc>
                <a:spcPct val="150000"/>
              </a:lnSpc>
              <a:spcBef>
                <a:spcPct val="0"/>
              </a:spcBef>
              <a:buFontTx/>
              <a:buNone/>
            </a:pPr>
            <a:endParaRPr lang="it-IT" altLang="it-IT" dirty="0">
              <a:latin typeface="Arial" panose="020B0604020202020204" pitchFamily="34" charset="0"/>
              <a:cs typeface="Arial" panose="020B0604020202020204" pitchFamily="34" charset="0"/>
            </a:endParaRPr>
          </a:p>
          <a:p>
            <a:pPr lvl="1">
              <a:lnSpc>
                <a:spcPct val="150000"/>
              </a:lnSpc>
              <a:spcBef>
                <a:spcPct val="0"/>
              </a:spcBef>
              <a:buFontTx/>
              <a:buNone/>
            </a:pPr>
            <a:r>
              <a:rPr lang="it-IT" altLang="it-IT" dirty="0">
                <a:latin typeface="Arial" panose="020B0604020202020204" pitchFamily="34" charset="0"/>
                <a:cs typeface="Arial" panose="020B0604020202020204" pitchFamily="34" charset="0"/>
              </a:rPr>
              <a:t>Spesso il divertimento, solo per se stesso, può diventare dipendenza che non rende libera la persona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2530">
                                            <p:txEl>
                                              <p:pRg st="2" end="2"/>
                                            </p:txEl>
                                          </p:spTgt>
                                        </p:tgtEl>
                                        <p:attrNameLst>
                                          <p:attrName>style.visibility</p:attrName>
                                        </p:attrNameLst>
                                      </p:cBhvr>
                                      <p:to>
                                        <p:strVal val="visible"/>
                                      </p:to>
                                    </p:set>
                                    <p:animEffect transition="in" filter="fade">
                                      <p:cBhvr>
                                        <p:cTn id="14" dur="1000"/>
                                        <p:tgtEl>
                                          <p:spTgt spid="22530">
                                            <p:txEl>
                                              <p:pRg st="2" end="2"/>
                                            </p:txEl>
                                          </p:spTgt>
                                        </p:tgtEl>
                                      </p:cBhvr>
                                    </p:animEffect>
                                    <p:anim calcmode="lin" valueType="num">
                                      <p:cBhvr>
                                        <p:cTn id="1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53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Effect transition="in" filter="fade">
                                      <p:cBhvr>
                                        <p:cTn id="19" dur="1000"/>
                                        <p:tgtEl>
                                          <p:spTgt spid="22530">
                                            <p:txEl>
                                              <p:pRg st="3" end="3"/>
                                            </p:txEl>
                                          </p:spTgt>
                                        </p:tgtEl>
                                      </p:cBhvr>
                                    </p:animEffect>
                                    <p:anim calcmode="lin" valueType="num">
                                      <p:cBhvr>
                                        <p:cTn id="20"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253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530">
                                            <p:txEl>
                                              <p:pRg st="4" end="4"/>
                                            </p:txEl>
                                          </p:spTgt>
                                        </p:tgtEl>
                                        <p:attrNameLst>
                                          <p:attrName>style.visibility</p:attrName>
                                        </p:attrNameLst>
                                      </p:cBhvr>
                                      <p:to>
                                        <p:strVal val="visible"/>
                                      </p:to>
                                    </p:set>
                                    <p:animEffect transition="in" filter="fade">
                                      <p:cBhvr>
                                        <p:cTn id="24" dur="1000"/>
                                        <p:tgtEl>
                                          <p:spTgt spid="22530">
                                            <p:txEl>
                                              <p:pRg st="4" end="4"/>
                                            </p:txEl>
                                          </p:spTgt>
                                        </p:tgtEl>
                                      </p:cBhvr>
                                    </p:animEffect>
                                    <p:anim calcmode="lin" valueType="num">
                                      <p:cBhvr>
                                        <p:cTn id="2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253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2530">
                                            <p:txEl>
                                              <p:pRg st="6" end="6"/>
                                            </p:txEl>
                                          </p:spTgt>
                                        </p:tgtEl>
                                        <p:attrNameLst>
                                          <p:attrName>style.visibility</p:attrName>
                                        </p:attrNameLst>
                                      </p:cBhvr>
                                      <p:to>
                                        <p:strVal val="visible"/>
                                      </p:to>
                                    </p:set>
                                    <p:animEffect transition="in" filter="fade">
                                      <p:cBhvr>
                                        <p:cTn id="29" dur="1000"/>
                                        <p:tgtEl>
                                          <p:spTgt spid="22530">
                                            <p:txEl>
                                              <p:pRg st="6" end="6"/>
                                            </p:txEl>
                                          </p:spTgt>
                                        </p:tgtEl>
                                      </p:cBhvr>
                                    </p:animEffect>
                                    <p:anim calcmode="lin" valueType="num">
                                      <p:cBhvr>
                                        <p:cTn id="30"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25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a:extLst>
              <a:ext uri="{FF2B5EF4-FFF2-40B4-BE49-F238E27FC236}">
                <a16:creationId xmlns:a16="http://schemas.microsoft.com/office/drawing/2014/main" id="{5ABA9892-E13D-4F8B-A226-6E55C1B35B2A}"/>
              </a:ext>
            </a:extLst>
          </p:cNvPr>
          <p:cNvSpPr>
            <a:spLocks noGrp="1"/>
          </p:cNvSpPr>
          <p:nvPr>
            <p:ph type="title"/>
          </p:nvPr>
        </p:nvSpPr>
        <p:spPr>
          <a:xfrm>
            <a:off x="1881188" y="142875"/>
            <a:ext cx="8429625" cy="1143000"/>
          </a:xfrm>
          <a:solidFill>
            <a:schemeClr val="bg1"/>
          </a:solidFill>
        </p:spPr>
        <p:txBody>
          <a:bodyPr/>
          <a:lstStyle/>
          <a:p>
            <a:pPr eaLnBrk="1" hangingPunct="1"/>
            <a:r>
              <a:rPr lang="it-IT" altLang="it-IT" sz="4000" b="1" dirty="0">
                <a:latin typeface="Arial" panose="020B0604020202020204" pitchFamily="34" charset="0"/>
                <a:cs typeface="Arial" panose="020B0604020202020204" pitchFamily="34" charset="0"/>
              </a:rPr>
              <a:t>Differenza tra FELICITA’ e GIOIA</a:t>
            </a:r>
          </a:p>
        </p:txBody>
      </p:sp>
      <p:sp>
        <p:nvSpPr>
          <p:cNvPr id="22531" name="Segnaposto contenuto 2">
            <a:extLst>
              <a:ext uri="{FF2B5EF4-FFF2-40B4-BE49-F238E27FC236}">
                <a16:creationId xmlns:a16="http://schemas.microsoft.com/office/drawing/2014/main" id="{FCC6A3F2-EDC4-42A5-944F-5EA0C3472258}"/>
              </a:ext>
            </a:extLst>
          </p:cNvPr>
          <p:cNvSpPr>
            <a:spLocks noGrp="1"/>
          </p:cNvSpPr>
          <p:nvPr>
            <p:ph idx="1"/>
          </p:nvPr>
        </p:nvSpPr>
        <p:spPr>
          <a:xfrm>
            <a:off x="587388" y="1412776"/>
            <a:ext cx="11341260" cy="5286375"/>
          </a:xfrm>
          <a:solidFill>
            <a:schemeClr val="bg1"/>
          </a:solidFill>
        </p:spPr>
        <p:txBody>
          <a:bodyPr/>
          <a:lstStyle/>
          <a:p>
            <a:pPr lvl="1" eaLnBrk="1" hangingPunct="1">
              <a:lnSpc>
                <a:spcPct val="150000"/>
              </a:lnSpc>
              <a:buFont typeface="Arial" charset="0"/>
              <a:buChar char="•"/>
              <a:defRPr/>
            </a:pPr>
            <a:r>
              <a:rPr lang="it-IT" b="1" dirty="0">
                <a:latin typeface="Arial" pitchFamily="34" charset="0"/>
                <a:cs typeface="Arial" pitchFamily="34" charset="0"/>
              </a:rPr>
              <a:t>La FELICITÀ e il divertimento </a:t>
            </a:r>
            <a:r>
              <a:rPr lang="it-IT" dirty="0">
                <a:latin typeface="Arial" pitchFamily="34" charset="0"/>
                <a:cs typeface="Arial" pitchFamily="34" charset="0"/>
              </a:rPr>
              <a:t>è quello che si prova momentaneamente e finisce subito dopo il godimento.</a:t>
            </a:r>
          </a:p>
          <a:p>
            <a:pPr lvl="1" eaLnBrk="1" hangingPunct="1">
              <a:lnSpc>
                <a:spcPct val="150000"/>
              </a:lnSpc>
              <a:buFontTx/>
              <a:buNone/>
              <a:defRPr/>
            </a:pPr>
            <a:r>
              <a:rPr lang="it-IT" dirty="0">
                <a:latin typeface="Arial" pitchFamily="34" charset="0"/>
                <a:cs typeface="Arial" pitchFamily="34" charset="0"/>
              </a:rPr>
              <a:t>Es. sono felice nel divertirmi in giostra.</a:t>
            </a:r>
          </a:p>
          <a:p>
            <a:pPr lvl="1" eaLnBrk="1" hangingPunct="1">
              <a:lnSpc>
                <a:spcPct val="150000"/>
              </a:lnSpc>
              <a:buFontTx/>
              <a:buNone/>
              <a:defRPr/>
            </a:pPr>
            <a:endParaRPr lang="it-IT" sz="650" dirty="0">
              <a:latin typeface="Arial" pitchFamily="34" charset="0"/>
              <a:cs typeface="Arial" pitchFamily="34" charset="0"/>
            </a:endParaRPr>
          </a:p>
          <a:p>
            <a:pPr lvl="1" eaLnBrk="1" hangingPunct="1">
              <a:lnSpc>
                <a:spcPct val="150000"/>
              </a:lnSpc>
              <a:buFontTx/>
              <a:buNone/>
              <a:defRPr/>
            </a:pPr>
            <a:endParaRPr lang="it-IT" sz="650" dirty="0">
              <a:latin typeface="Arial" pitchFamily="34" charset="0"/>
              <a:cs typeface="Arial" pitchFamily="34" charset="0"/>
            </a:endParaRPr>
          </a:p>
          <a:p>
            <a:pPr lvl="1" eaLnBrk="1" hangingPunct="1">
              <a:lnSpc>
                <a:spcPct val="150000"/>
              </a:lnSpc>
              <a:buFont typeface="Arial" charset="0"/>
              <a:buChar char="•"/>
              <a:defRPr/>
            </a:pPr>
            <a:r>
              <a:rPr lang="it-IT" b="1" dirty="0">
                <a:latin typeface="Arial" pitchFamily="34" charset="0"/>
                <a:cs typeface="Arial" pitchFamily="34" charset="0"/>
              </a:rPr>
              <a:t>La GIOIA </a:t>
            </a:r>
            <a:r>
              <a:rPr lang="it-IT" dirty="0">
                <a:latin typeface="Arial" pitchFamily="34" charset="0"/>
                <a:cs typeface="Arial" pitchFamily="34" charset="0"/>
              </a:rPr>
              <a:t>di vivere è quell’</a:t>
            </a:r>
            <a:r>
              <a:rPr lang="it-IT" b="1" u="sng" dirty="0">
                <a:latin typeface="Arial" pitchFamily="34" charset="0"/>
                <a:cs typeface="Arial" pitchFamily="34" charset="0"/>
              </a:rPr>
              <a:t>essere</a:t>
            </a:r>
            <a:r>
              <a:rPr lang="it-IT" dirty="0">
                <a:latin typeface="Arial" pitchFamily="34" charset="0"/>
                <a:cs typeface="Arial" pitchFamily="34" charset="0"/>
              </a:rPr>
              <a:t> contenti di vivere anche se ci sono tanti sacrifici, come ad esempio la madre che è piena di gioia nell’essere MADRE anche se costa tanti sacrifici. </a:t>
            </a:r>
          </a:p>
          <a:p>
            <a:pPr marL="457200" lvl="1" indent="0" eaLnBrk="1" hangingPunct="1">
              <a:lnSpc>
                <a:spcPct val="150000"/>
              </a:lnSpc>
              <a:buNone/>
              <a:defRPr/>
            </a:pPr>
            <a:r>
              <a:rPr lang="it-IT" dirty="0">
                <a:latin typeface="Arial" pitchFamily="34" charset="0"/>
                <a:cs typeface="Arial" pitchFamily="34" charset="0"/>
              </a:rPr>
              <a:t>L’atleta è contento di vivere anche se fa tante rinunce e sacrifici.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45058" name="Segnaposto contenuto 2">
            <a:extLst>
              <a:ext uri="{FF2B5EF4-FFF2-40B4-BE49-F238E27FC236}">
                <a16:creationId xmlns:a16="http://schemas.microsoft.com/office/drawing/2014/main" id="{57F722FE-2EBF-42EC-AE5B-465AC545936D}"/>
              </a:ext>
            </a:extLst>
          </p:cNvPr>
          <p:cNvSpPr>
            <a:spLocks noGrp="1"/>
          </p:cNvSpPr>
          <p:nvPr>
            <p:ph idx="1"/>
          </p:nvPr>
        </p:nvSpPr>
        <p:spPr>
          <a:xfrm>
            <a:off x="1981200" y="1166814"/>
            <a:ext cx="8229600" cy="4524375"/>
          </a:xfrm>
          <a:solidFill>
            <a:schemeClr val="bg1"/>
          </a:solidFill>
        </p:spPr>
        <p:txBody>
          <a:bodyPr/>
          <a:lstStyle/>
          <a:p>
            <a:r>
              <a:rPr lang="it-IT" altLang="it-IT" dirty="0"/>
              <a:t>L’altra faccia della medaglia nel divertimento di vivere</a:t>
            </a:r>
          </a:p>
          <a:p>
            <a:pPr algn="ctr">
              <a:buFont typeface="Arial" panose="020B0604020202020204" pitchFamily="34" charset="0"/>
              <a:buNone/>
            </a:pPr>
            <a:r>
              <a:rPr lang="it-IT" altLang="it-IT" dirty="0"/>
              <a:t>è la dipendenza</a:t>
            </a:r>
          </a:p>
          <a:p>
            <a:pPr>
              <a:buFont typeface="Arial" panose="020B0604020202020204" pitchFamily="34" charset="0"/>
              <a:buNone/>
            </a:pPr>
            <a:endParaRPr lang="it-IT" altLang="it-IT" dirty="0"/>
          </a:p>
          <a:p>
            <a:pPr>
              <a:buFont typeface="Arial" panose="020B0604020202020204" pitchFamily="34" charset="0"/>
              <a:buNone/>
            </a:pPr>
            <a:endParaRPr lang="it-IT" altLang="it-IT" dirty="0"/>
          </a:p>
          <a:p>
            <a:pPr>
              <a:buFont typeface="Arial" panose="020B0604020202020204" pitchFamily="34" charset="0"/>
              <a:buNone/>
            </a:pPr>
            <a:r>
              <a:rPr lang="it-IT" altLang="it-IT" dirty="0"/>
              <a:t>L’altra faccia della </a:t>
            </a:r>
            <a:r>
              <a:rPr lang="it-IT" altLang="it-IT" b="1" dirty="0"/>
              <a:t>GIOIA</a:t>
            </a:r>
            <a:r>
              <a:rPr lang="it-IT" altLang="it-IT" dirty="0"/>
              <a:t> di vivere   </a:t>
            </a:r>
          </a:p>
          <a:p>
            <a:pPr algn="ctr">
              <a:buFont typeface="Arial" panose="020B0604020202020204" pitchFamily="34" charset="0"/>
              <a:buNone/>
            </a:pPr>
            <a:r>
              <a:rPr lang="it-IT" altLang="it-IT" dirty="0"/>
              <a:t>è la sofferenza e i sacrifici per raggiungerla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a:extLst>
              <a:ext uri="{FF2B5EF4-FFF2-40B4-BE49-F238E27FC236}">
                <a16:creationId xmlns:a16="http://schemas.microsoft.com/office/drawing/2014/main" id="{8779E4C9-2D7D-4798-B358-80C731CEA097}"/>
              </a:ext>
            </a:extLst>
          </p:cNvPr>
          <p:cNvSpPr>
            <a:spLocks noGrp="1"/>
          </p:cNvSpPr>
          <p:nvPr>
            <p:ph type="body" idx="1"/>
          </p:nvPr>
        </p:nvSpPr>
        <p:spPr>
          <a:xfrm>
            <a:off x="1559496" y="2385219"/>
            <a:ext cx="9144248" cy="2087562"/>
          </a:xfrm>
          <a:solidFill>
            <a:srgbClr val="FCFEBE"/>
          </a:solidFill>
        </p:spPr>
        <p:txBody>
          <a:bodyPr/>
          <a:lstStyle/>
          <a:p>
            <a:pPr eaLnBrk="1" hangingPunct="1">
              <a:buFontTx/>
              <a:buNone/>
            </a:pPr>
            <a:r>
              <a:rPr lang="it-IT" altLang="it-IT" dirty="0"/>
              <a:t>La </a:t>
            </a:r>
            <a:r>
              <a:rPr lang="it-IT" altLang="it-IT" sz="4000" b="1" dirty="0">
                <a:solidFill>
                  <a:srgbClr val="FF6600"/>
                </a:solidFill>
              </a:rPr>
              <a:t>GIOIA di vivere</a:t>
            </a:r>
          </a:p>
          <a:p>
            <a:pPr eaLnBrk="1" hangingPunct="1">
              <a:buFontTx/>
              <a:buNone/>
            </a:pPr>
            <a:r>
              <a:rPr lang="it-IT" altLang="it-IT" dirty="0"/>
              <a:t>  è quel meraviglioso stato d’animo interiore di pace, di essere soddisfatti e </a:t>
            </a:r>
            <a:r>
              <a:rPr lang="it-IT" altLang="it-IT" sz="4400" dirty="0"/>
              <a:t>amanti della vita</a:t>
            </a:r>
            <a:r>
              <a:rPr lang="it-IT" altLang="it-IT"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Effect transition="in" filter="fade">
                                      <p:cBhvr>
                                        <p:cTn id="7" dur="800" decel="100000"/>
                                        <p:tgtEl>
                                          <p:spTgt spid="194563">
                                            <p:txEl>
                                              <p:pRg st="0" end="0"/>
                                            </p:txEl>
                                          </p:spTgt>
                                        </p:tgtEl>
                                      </p:cBhvr>
                                    </p:animEffect>
                                    <p:anim calcmode="lin" valueType="num">
                                      <p:cBhvr>
                                        <p:cTn id="8" dur="800" decel="100000" fill="hold"/>
                                        <p:tgtEl>
                                          <p:spTgt spid="19456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9456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9456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56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56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94563">
                                            <p:txEl>
                                              <p:pRg st="1" end="1"/>
                                            </p:txEl>
                                          </p:spTgt>
                                        </p:tgtEl>
                                        <p:attrNameLst>
                                          <p:attrName>style.visibility</p:attrName>
                                        </p:attrNameLst>
                                      </p:cBhvr>
                                      <p:to>
                                        <p:strVal val="visible"/>
                                      </p:to>
                                    </p:set>
                                    <p:animEffect transition="in" filter="fade">
                                      <p:cBhvr>
                                        <p:cTn id="15" dur="800" decel="100000"/>
                                        <p:tgtEl>
                                          <p:spTgt spid="194563">
                                            <p:txEl>
                                              <p:pRg st="1" end="1"/>
                                            </p:txEl>
                                          </p:spTgt>
                                        </p:tgtEl>
                                      </p:cBhvr>
                                    </p:animEffect>
                                    <p:anim calcmode="lin" valueType="num">
                                      <p:cBhvr>
                                        <p:cTn id="16" dur="800" decel="100000" fill="hold"/>
                                        <p:tgtEl>
                                          <p:spTgt spid="19456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9456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9456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456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456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5B64DB6-53DE-421A-A8DE-A4CA665EAB2A}"/>
              </a:ext>
            </a:extLst>
          </p:cNvPr>
          <p:cNvSpPr>
            <a:spLocks noGrp="1" noRot="1" noChangeArrowheads="1"/>
          </p:cNvSpPr>
          <p:nvPr>
            <p:ph idx="1"/>
          </p:nvPr>
        </p:nvSpPr>
        <p:spPr>
          <a:xfrm>
            <a:off x="2351089" y="765176"/>
            <a:ext cx="7705725" cy="5040313"/>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a:p>
        </p:txBody>
      </p:sp>
      <p:pic>
        <p:nvPicPr>
          <p:cNvPr id="47107" name="Picture 3" descr="Famiglia vangelo MC 10,2  c">
            <a:extLst>
              <a:ext uri="{FF2B5EF4-FFF2-40B4-BE49-F238E27FC236}">
                <a16:creationId xmlns:a16="http://schemas.microsoft.com/office/drawing/2014/main" id="{0F66C0BE-5A49-4ED1-A94D-12793EA92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458789"/>
            <a:ext cx="90709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118E52DA-64BB-41AB-8387-53B0A45F958E}"/>
              </a:ext>
            </a:extLst>
          </p:cNvPr>
          <p:cNvSpPr/>
          <p:nvPr/>
        </p:nvSpPr>
        <p:spPr>
          <a:xfrm>
            <a:off x="5310188" y="4429125"/>
            <a:ext cx="4214812" cy="3571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1C96260-8F72-4546-8B86-0FB3A5AD1DAB}"/>
              </a:ext>
            </a:extLst>
          </p:cNvPr>
          <p:cNvSpPr>
            <a:spLocks noGrp="1" noRot="1" noChangeArrowheads="1"/>
          </p:cNvSpPr>
          <p:nvPr>
            <p:ph idx="1"/>
          </p:nvPr>
        </p:nvSpPr>
        <p:spPr>
          <a:xfrm>
            <a:off x="3575050" y="115889"/>
            <a:ext cx="5041900" cy="6669087"/>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a:p>
        </p:txBody>
      </p:sp>
      <p:pic>
        <p:nvPicPr>
          <p:cNvPr id="48131" name="Picture 3" descr="Famiglia vangelo MC 10,2  e">
            <a:extLst>
              <a:ext uri="{FF2B5EF4-FFF2-40B4-BE49-F238E27FC236}">
                <a16:creationId xmlns:a16="http://schemas.microsoft.com/office/drawing/2014/main" id="{5C2AB240-3EAF-41BC-A233-88F3832AE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188913"/>
            <a:ext cx="47148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68FE74CA-3BD7-4F51-A6C3-1363E93D2D35}"/>
              </a:ext>
            </a:extLst>
          </p:cNvPr>
          <p:cNvSpPr/>
          <p:nvPr/>
        </p:nvSpPr>
        <p:spPr>
          <a:xfrm>
            <a:off x="3738563" y="5357813"/>
            <a:ext cx="4786312" cy="13573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100000">
              <a:srgbClr val="002060"/>
            </a:gs>
          </a:gsLst>
          <a:lin ang="5400000" scaled="1"/>
        </a:gradFill>
        <a:effectLst/>
      </p:bgPr>
    </p:bg>
    <p:spTree>
      <p:nvGrpSpPr>
        <p:cNvPr id="1" name=""/>
        <p:cNvGrpSpPr/>
        <p:nvPr/>
      </p:nvGrpSpPr>
      <p:grpSpPr>
        <a:xfrm>
          <a:off x="0" y="0"/>
          <a:ext cx="0" cy="0"/>
          <a:chOff x="0" y="0"/>
          <a:chExt cx="0" cy="0"/>
        </a:xfrm>
      </p:grpSpPr>
      <p:sp>
        <p:nvSpPr>
          <p:cNvPr id="49154" name="Rettangolo 1">
            <a:extLst>
              <a:ext uri="{FF2B5EF4-FFF2-40B4-BE49-F238E27FC236}">
                <a16:creationId xmlns:a16="http://schemas.microsoft.com/office/drawing/2014/main" id="{5A7F3DCC-9CCE-432A-B2B8-C57BC98696CA}"/>
              </a:ext>
            </a:extLst>
          </p:cNvPr>
          <p:cNvSpPr>
            <a:spLocks noChangeArrowheads="1"/>
          </p:cNvSpPr>
          <p:nvPr/>
        </p:nvSpPr>
        <p:spPr bwMode="auto">
          <a:xfrm>
            <a:off x="6816080" y="4221088"/>
            <a:ext cx="4378122"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4000" b="1" dirty="0">
                <a:solidFill>
                  <a:srgbClr val="FFFFCC"/>
                </a:solidFill>
                <a:latin typeface="Arial" panose="020B0604020202020204" pitchFamily="34" charset="0"/>
                <a:cs typeface="Arial" panose="020B0604020202020204" pitchFamily="34" charset="0"/>
              </a:rPr>
              <a:t>Appendice</a:t>
            </a:r>
          </a:p>
          <a:p>
            <a:pPr>
              <a:lnSpc>
                <a:spcPct val="150000"/>
              </a:lnSpc>
              <a:spcBef>
                <a:spcPct val="0"/>
              </a:spcBef>
              <a:buFontTx/>
              <a:buNone/>
            </a:pPr>
            <a:r>
              <a:rPr lang="it-IT" altLang="it-IT" sz="4000" b="1" dirty="0">
                <a:solidFill>
                  <a:srgbClr val="FFFFCC"/>
                </a:solidFill>
                <a:latin typeface="Arial" panose="020B0604020202020204" pitchFamily="34" charset="0"/>
                <a:cs typeface="Arial" panose="020B0604020202020204" pitchFamily="34" charset="0"/>
              </a:rPr>
              <a:t>e riflessioni varie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1" descr="a  (1).jpg">
            <a:extLst>
              <a:ext uri="{FF2B5EF4-FFF2-40B4-BE49-F238E27FC236}">
                <a16:creationId xmlns:a16="http://schemas.microsoft.com/office/drawing/2014/main" id="{12B0096B-BA9A-4164-930C-477E94C6CE25}"/>
              </a:ext>
            </a:extLst>
          </p:cNvPr>
          <p:cNvPicPr>
            <a:picLocks noChangeAspect="1"/>
          </p:cNvPicPr>
          <p:nvPr/>
        </p:nvPicPr>
        <p:blipFill>
          <a:blip r:embed="rId2">
            <a:extLst>
              <a:ext uri="{28A0092B-C50C-407E-A947-70E740481C1C}">
                <a14:useLocalDpi xmlns:a14="http://schemas.microsoft.com/office/drawing/2010/main" val="0"/>
              </a:ext>
            </a:extLst>
          </a:blip>
          <a:srcRect l="2702" t="677" r="1736"/>
          <a:stretch>
            <a:fillRect/>
          </a:stretch>
        </p:blipFill>
        <p:spPr bwMode="auto">
          <a:xfrm>
            <a:off x="2559050" y="407989"/>
            <a:ext cx="70739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1" descr="a  (2).jpg">
            <a:extLst>
              <a:ext uri="{FF2B5EF4-FFF2-40B4-BE49-F238E27FC236}">
                <a16:creationId xmlns:a16="http://schemas.microsoft.com/office/drawing/2014/main" id="{F918D40C-04D6-470D-8E6A-04F6FDD73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4564" y="1484314"/>
            <a:ext cx="77628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1" descr="a  (3).jpg">
            <a:extLst>
              <a:ext uri="{FF2B5EF4-FFF2-40B4-BE49-F238E27FC236}">
                <a16:creationId xmlns:a16="http://schemas.microsoft.com/office/drawing/2014/main" id="{B2932152-E71C-4A6E-BFF4-126B201CB7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117475"/>
            <a:ext cx="60229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8BBADA3-A4AD-4BE4-8628-2254F3B0B389}"/>
              </a:ext>
            </a:extLst>
          </p:cNvPr>
          <p:cNvSpPr txBox="1"/>
          <p:nvPr/>
        </p:nvSpPr>
        <p:spPr>
          <a:xfrm>
            <a:off x="533382" y="509162"/>
            <a:ext cx="11125236" cy="5839676"/>
          </a:xfrm>
          <a:prstGeom prst="rect">
            <a:avLst/>
          </a:prstGeom>
          <a:solidFill>
            <a:schemeClr val="bg1"/>
          </a:solidFill>
        </p:spPr>
        <p:txBody>
          <a:bodyPr wrap="square">
            <a:spAutoFit/>
          </a:bodyPr>
          <a:lstStyle/>
          <a:p>
            <a:pPr lvl="1">
              <a:lnSpc>
                <a:spcPct val="200000"/>
              </a:lnSpc>
            </a:pPr>
            <a:r>
              <a:rPr lang="it-IT" sz="3200" dirty="0"/>
              <a:t>Spesso oggi i genitori lavorano entrambi fino a sera.</a:t>
            </a:r>
          </a:p>
          <a:p>
            <a:pPr lvl="1">
              <a:lnSpc>
                <a:spcPct val="200000"/>
              </a:lnSpc>
            </a:pPr>
            <a:r>
              <a:rPr lang="it-IT" sz="3200" dirty="0"/>
              <a:t>Cosa fanno i figli al pomeriggio in assenza dei genitori?</a:t>
            </a:r>
          </a:p>
          <a:p>
            <a:pPr lvl="1">
              <a:lnSpc>
                <a:spcPct val="200000"/>
              </a:lnSpc>
            </a:pPr>
            <a:r>
              <a:rPr lang="it-IT" sz="3200" dirty="0"/>
              <a:t>Quali sono le conseguenze?  </a:t>
            </a:r>
          </a:p>
          <a:p>
            <a:pPr lvl="1">
              <a:lnSpc>
                <a:spcPct val="200000"/>
              </a:lnSpc>
            </a:pPr>
            <a:r>
              <a:rPr lang="it-IT" sz="3200" dirty="0"/>
              <a:t>A che età un bambino diventa dipendente al cellulare, dipendente ai social e a internet in generale?</a:t>
            </a:r>
          </a:p>
          <a:p>
            <a:pPr lvl="1">
              <a:lnSpc>
                <a:spcPct val="200000"/>
              </a:lnSpc>
            </a:pPr>
            <a:r>
              <a:rPr lang="it-IT" sz="3200" dirty="0"/>
              <a:t>Quali sono le conseguenze di queste dipendenze?</a:t>
            </a:r>
          </a:p>
        </p:txBody>
      </p:sp>
    </p:spTree>
    <p:extLst>
      <p:ext uri="{BB962C8B-B14F-4D97-AF65-F5344CB8AC3E}">
        <p14:creationId xmlns:p14="http://schemas.microsoft.com/office/powerpoint/2010/main" val="8504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2" descr="00 Cattura.JPG">
            <a:extLst>
              <a:ext uri="{FF2B5EF4-FFF2-40B4-BE49-F238E27FC236}">
                <a16:creationId xmlns:a16="http://schemas.microsoft.com/office/drawing/2014/main" id="{4B340F2A-9A02-4DF5-946C-80524257C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689" y="750889"/>
            <a:ext cx="77946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1" descr="01 Cattura.JPG">
            <a:extLst>
              <a:ext uri="{FF2B5EF4-FFF2-40B4-BE49-F238E27FC236}">
                <a16:creationId xmlns:a16="http://schemas.microsoft.com/office/drawing/2014/main" id="{31A31C0D-3CB0-48FF-B10D-0CE5A9C7A2A6}"/>
              </a:ext>
            </a:extLst>
          </p:cNvPr>
          <p:cNvPicPr>
            <a:picLocks noChangeAspect="1"/>
          </p:cNvPicPr>
          <p:nvPr/>
        </p:nvPicPr>
        <p:blipFill>
          <a:blip r:embed="rId2">
            <a:extLst>
              <a:ext uri="{28A0092B-C50C-407E-A947-70E740481C1C}">
                <a14:useLocalDpi xmlns:a14="http://schemas.microsoft.com/office/drawing/2010/main" val="0"/>
              </a:ext>
            </a:extLst>
          </a:blip>
          <a:srcRect t="244"/>
          <a:stretch>
            <a:fillRect/>
          </a:stretch>
        </p:blipFill>
        <p:spPr bwMode="auto">
          <a:xfrm>
            <a:off x="1768475" y="387350"/>
            <a:ext cx="865505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1" descr="02 Cattura.JPG">
            <a:extLst>
              <a:ext uri="{FF2B5EF4-FFF2-40B4-BE49-F238E27FC236}">
                <a16:creationId xmlns:a16="http://schemas.microsoft.com/office/drawing/2014/main" id="{765A6989-4C64-4CF2-8109-65DCC1924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327025"/>
            <a:ext cx="7842250"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1" descr="03 Cattura.JPG">
            <a:extLst>
              <a:ext uri="{FF2B5EF4-FFF2-40B4-BE49-F238E27FC236}">
                <a16:creationId xmlns:a16="http://schemas.microsoft.com/office/drawing/2014/main" id="{49D4D810-F77B-4E33-B71F-B3E896E3E0BC}"/>
              </a:ext>
            </a:extLst>
          </p:cNvPr>
          <p:cNvPicPr>
            <a:picLocks noChangeAspect="1"/>
          </p:cNvPicPr>
          <p:nvPr/>
        </p:nvPicPr>
        <p:blipFill>
          <a:blip r:embed="rId2">
            <a:extLst>
              <a:ext uri="{28A0092B-C50C-407E-A947-70E740481C1C}">
                <a14:useLocalDpi xmlns:a14="http://schemas.microsoft.com/office/drawing/2010/main" val="0"/>
              </a:ext>
            </a:extLst>
          </a:blip>
          <a:srcRect r="5362"/>
          <a:stretch>
            <a:fillRect/>
          </a:stretch>
        </p:blipFill>
        <p:spPr bwMode="auto">
          <a:xfrm>
            <a:off x="1668464" y="714376"/>
            <a:ext cx="8855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1" descr="- 32027_n.jpg">
            <a:extLst>
              <a:ext uri="{FF2B5EF4-FFF2-40B4-BE49-F238E27FC236}">
                <a16:creationId xmlns:a16="http://schemas.microsoft.com/office/drawing/2014/main" id="{06F439A7-5532-46E3-B5DF-EC02D96080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9464" y="728664"/>
            <a:ext cx="80930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1" descr="- 2998_n.jpg">
            <a:extLst>
              <a:ext uri="{FF2B5EF4-FFF2-40B4-BE49-F238E27FC236}">
                <a16:creationId xmlns:a16="http://schemas.microsoft.com/office/drawing/2014/main" id="{F9AD7D05-154C-4A09-9580-EB4B7BE59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585789"/>
            <a:ext cx="61023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Immagine 1" descr="888_n.jpg">
            <a:extLst>
              <a:ext uri="{FF2B5EF4-FFF2-40B4-BE49-F238E27FC236}">
                <a16:creationId xmlns:a16="http://schemas.microsoft.com/office/drawing/2014/main" id="{0129EDB5-0166-4C11-B406-886EF2BE4F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3476" y="0"/>
            <a:ext cx="484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375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2D62E8-3E49-4B44-B0A2-B701CC50E27B}"/>
              </a:ext>
            </a:extLst>
          </p:cNvPr>
          <p:cNvSpPr>
            <a:spLocks noGrp="1" noRot="1" noChangeArrowheads="1"/>
          </p:cNvSpPr>
          <p:nvPr>
            <p:ph idx="1"/>
          </p:nvPr>
        </p:nvSpPr>
        <p:spPr>
          <a:xfrm>
            <a:off x="1774825" y="260351"/>
            <a:ext cx="8642350" cy="6264275"/>
          </a:xfrm>
          <a:solidFill>
            <a:srgbClr val="FFFFCC"/>
          </a:solidFill>
          <a:ln>
            <a:solidFill>
              <a:srgbClr val="0A0A0A"/>
            </a:solidFill>
          </a:ln>
        </p:spPr>
        <p:txBody>
          <a:bodyPr rtlCol="0">
            <a:normAutofit/>
          </a:bodyPr>
          <a:lstStyle/>
          <a:p>
            <a:pPr algn="ctr" eaLnBrk="1" fontAlgn="auto" hangingPunct="1">
              <a:lnSpc>
                <a:spcPct val="125000"/>
              </a:lnSpc>
              <a:spcAft>
                <a:spcPts val="0"/>
              </a:spcAft>
              <a:buNone/>
              <a:defRPr/>
            </a:pPr>
            <a:endParaRPr lang="it-IT" sz="800" b="1" dirty="0">
              <a:effectLst>
                <a:outerShdw blurRad="38100" dist="38100" dir="2700000" algn="tl">
                  <a:srgbClr val="C0C0C0"/>
                </a:outerShdw>
              </a:effectLst>
            </a:endParaRPr>
          </a:p>
          <a:p>
            <a:pPr algn="ctr" eaLnBrk="1" fontAlgn="auto" hangingPunct="1">
              <a:lnSpc>
                <a:spcPct val="125000"/>
              </a:lnSpc>
              <a:spcAft>
                <a:spcPts val="0"/>
              </a:spcAft>
              <a:buNone/>
              <a:defRPr/>
            </a:pPr>
            <a:r>
              <a:rPr lang="it-IT" sz="1800" b="1" dirty="0">
                <a:solidFill>
                  <a:srgbClr val="0A0A0A"/>
                </a:solidFill>
                <a:latin typeface="Arial" pitchFamily="34" charset="0"/>
                <a:cs typeface="Arial" pitchFamily="34" charset="0"/>
              </a:rPr>
              <a:t>LA  FAMIGLIA  NELLA  STORIA  DEL  DIRITTO</a:t>
            </a:r>
          </a:p>
          <a:p>
            <a:pPr algn="ctr" eaLnBrk="1" fontAlgn="auto" hangingPunct="1">
              <a:lnSpc>
                <a:spcPct val="125000"/>
              </a:lnSpc>
              <a:spcAft>
                <a:spcPts val="0"/>
              </a:spcAft>
              <a:buNone/>
              <a:defRPr/>
            </a:pPr>
            <a:endParaRPr lang="it-IT" sz="1000" b="1"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Non tutte le società hanno disciplinato allo stesso modo la vita in famiglia. </a:t>
            </a: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Nel diritto romano ad esempio la </a:t>
            </a:r>
            <a:r>
              <a:rPr lang="it-IT" sz="1800" i="1" dirty="0">
                <a:solidFill>
                  <a:srgbClr val="0A0A0A"/>
                </a:solidFill>
                <a:latin typeface="Arial" pitchFamily="34" charset="0"/>
                <a:cs typeface="Arial" pitchFamily="34" charset="0"/>
              </a:rPr>
              <a:t>familia</a:t>
            </a:r>
            <a:r>
              <a:rPr lang="it-IT" sz="1800" dirty="0">
                <a:solidFill>
                  <a:srgbClr val="0A0A0A"/>
                </a:solidFill>
                <a:latin typeface="Arial" pitchFamily="34" charset="0"/>
                <a:cs typeface="Arial" pitchFamily="34" charset="0"/>
              </a:rPr>
              <a:t> comprendeva tutte le persone che erano sottomesse al potere di uno stesso capofamiglia (pater </a:t>
            </a:r>
            <a:r>
              <a:rPr lang="it-IT" sz="1800" i="1" dirty="0">
                <a:solidFill>
                  <a:srgbClr val="0A0A0A"/>
                </a:solidFill>
                <a:latin typeface="Arial" pitchFamily="34" charset="0"/>
                <a:cs typeface="Arial" pitchFamily="34" charset="0"/>
              </a:rPr>
              <a:t>familias</a:t>
            </a:r>
            <a:r>
              <a:rPr lang="it-IT" sz="1800" dirty="0">
                <a:solidFill>
                  <a:srgbClr val="0A0A0A"/>
                </a:solidFill>
                <a:latin typeface="Arial" pitchFamily="34" charset="0"/>
                <a:cs typeface="Arial" pitchFamily="34" charset="0"/>
              </a:rPr>
              <a:t>). </a:t>
            </a:r>
          </a:p>
          <a:p>
            <a:pPr eaLnBrk="1" fontAlgn="auto" hangingPunct="1">
              <a:lnSpc>
                <a:spcPct val="125000"/>
              </a:lnSpc>
              <a:spcAft>
                <a:spcPts val="0"/>
              </a:spcAft>
              <a:buNone/>
              <a:defRPr/>
            </a:pPr>
            <a:r>
              <a:rPr lang="it-IT" sz="1800" dirty="0">
                <a:solidFill>
                  <a:srgbClr val="0A0A0A"/>
                </a:solidFill>
                <a:latin typeface="Arial" pitchFamily="34" charset="0"/>
                <a:cs typeface="Arial" pitchFamily="34" charset="0"/>
              </a:rPr>
              <a:t>      Il vincolo di sangue non era infatti determinante e, accanto alla moglie e ai figli, facevano parte della famiglia anche gli schiavi. </a:t>
            </a: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Il </a:t>
            </a:r>
            <a:r>
              <a:rPr lang="it-IT" sz="1800" i="1" dirty="0">
                <a:solidFill>
                  <a:srgbClr val="0A0A0A"/>
                </a:solidFill>
                <a:latin typeface="Arial" pitchFamily="34" charset="0"/>
                <a:cs typeface="Arial" pitchFamily="34" charset="0"/>
              </a:rPr>
              <a:t>pater familias</a:t>
            </a:r>
            <a:r>
              <a:rPr lang="it-IT" sz="1800" dirty="0">
                <a:solidFill>
                  <a:srgbClr val="0A0A0A"/>
                </a:solidFill>
                <a:latin typeface="Arial" pitchFamily="34" charset="0"/>
                <a:cs typeface="Arial" pitchFamily="34" charset="0"/>
              </a:rPr>
              <a:t> aveva potere assoluto di vita e di morte su tutti i membri della famiglia ed era l'unico amministratore del patrimonio. </a:t>
            </a:r>
          </a:p>
          <a:p>
            <a:pPr eaLnBrk="1" fontAlgn="auto" hangingPunct="1">
              <a:lnSpc>
                <a:spcPct val="125000"/>
              </a:lnSpc>
              <a:spcAft>
                <a:spcPts val="0"/>
              </a:spcAft>
              <a:defRPr/>
            </a:pPr>
            <a:endParaRPr lang="it-IT" sz="1800"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800" dirty="0">
                <a:solidFill>
                  <a:srgbClr val="0A0A0A"/>
                </a:solidFill>
                <a:latin typeface="Arial" pitchFamily="34" charset="0"/>
                <a:cs typeface="Arial" pitchFamily="34" charset="0"/>
              </a:rPr>
              <a:t>Con l'avvento del </a:t>
            </a:r>
            <a:r>
              <a:rPr lang="it-IT" sz="1800" b="1" dirty="0">
                <a:solidFill>
                  <a:srgbClr val="0A0A0A"/>
                </a:solidFill>
                <a:latin typeface="Arial" pitchFamily="34" charset="0"/>
                <a:cs typeface="Arial" pitchFamily="34" charset="0"/>
              </a:rPr>
              <a:t>cristianesimo</a:t>
            </a:r>
            <a:r>
              <a:rPr lang="it-IT" sz="1800" dirty="0">
                <a:solidFill>
                  <a:srgbClr val="0A0A0A"/>
                </a:solidFill>
                <a:latin typeface="Arial" pitchFamily="34" charset="0"/>
                <a:cs typeface="Arial" pitchFamily="34" charset="0"/>
              </a:rPr>
              <a:t> l'idea di famiglia cambiò profondamente. </a:t>
            </a:r>
          </a:p>
          <a:p>
            <a:pPr lvl="2" eaLnBrk="1" fontAlgn="auto" hangingPunct="1">
              <a:lnSpc>
                <a:spcPct val="125000"/>
              </a:lnSpc>
              <a:spcAft>
                <a:spcPts val="0"/>
              </a:spcAft>
              <a:buNone/>
              <a:defRPr/>
            </a:pPr>
            <a:r>
              <a:rPr lang="it-IT" sz="1800" dirty="0">
                <a:solidFill>
                  <a:srgbClr val="0A0A0A"/>
                </a:solidFill>
                <a:latin typeface="Arial" pitchFamily="34" charset="0"/>
                <a:cs typeface="Arial" pitchFamily="34" charset="0"/>
              </a:rPr>
              <a:t>Il matrimonio, al quale venne attribuito un elevato valore etico,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fu dichiarato </a:t>
            </a:r>
            <a:r>
              <a:rPr lang="it-IT" sz="1800" b="1" dirty="0">
                <a:solidFill>
                  <a:srgbClr val="0A0A0A"/>
                </a:solidFill>
                <a:latin typeface="Arial" pitchFamily="34" charset="0"/>
                <a:cs typeface="Arial" pitchFamily="34" charset="0"/>
              </a:rPr>
              <a:t>indissolubile</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accettato solo nella sua forma </a:t>
            </a:r>
            <a:r>
              <a:rPr lang="it-IT" sz="1800" b="1" dirty="0">
                <a:solidFill>
                  <a:srgbClr val="0A0A0A"/>
                </a:solidFill>
                <a:latin typeface="Arial" pitchFamily="34" charset="0"/>
                <a:cs typeface="Arial" pitchFamily="34" charset="0"/>
              </a:rPr>
              <a:t>monogamica</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esso aveva tra i principali scopi quello della </a:t>
            </a:r>
            <a:r>
              <a:rPr lang="it-IT" sz="1800" b="1" dirty="0">
                <a:solidFill>
                  <a:srgbClr val="0A0A0A"/>
                </a:solidFill>
                <a:latin typeface="Arial" pitchFamily="34" charset="0"/>
                <a:cs typeface="Arial" pitchFamily="34" charset="0"/>
              </a:rPr>
              <a:t>procreazione</a:t>
            </a:r>
            <a:r>
              <a:rPr lang="it-IT" sz="1800" dirty="0">
                <a:solidFill>
                  <a:srgbClr val="0A0A0A"/>
                </a:solidFill>
                <a:latin typeface="Arial" pitchFamily="34" charset="0"/>
                <a:cs typeface="Arial" pitchFamily="34" charset="0"/>
              </a:rPr>
              <a:t> </a:t>
            </a:r>
          </a:p>
          <a:p>
            <a:pPr marL="1257300" lvl="2" indent="-342900" eaLnBrk="1" fontAlgn="auto" hangingPunct="1">
              <a:lnSpc>
                <a:spcPct val="125000"/>
              </a:lnSpc>
              <a:spcAft>
                <a:spcPts val="0"/>
              </a:spcAft>
              <a:buFont typeface="+mj-lt"/>
              <a:buAutoNum type="arabicPeriod"/>
              <a:defRPr/>
            </a:pPr>
            <a:r>
              <a:rPr lang="it-IT" sz="1800" dirty="0">
                <a:solidFill>
                  <a:srgbClr val="0A0A0A"/>
                </a:solidFill>
                <a:latin typeface="Arial" pitchFamily="34" charset="0"/>
                <a:cs typeface="Arial" pitchFamily="34" charset="0"/>
              </a:rPr>
              <a:t>e del maggiore </a:t>
            </a:r>
            <a:r>
              <a:rPr lang="it-IT" sz="1800" b="1" dirty="0">
                <a:solidFill>
                  <a:srgbClr val="0A0A0A"/>
                </a:solidFill>
                <a:latin typeface="Arial" pitchFamily="34" charset="0"/>
                <a:cs typeface="Arial" pitchFamily="34" charset="0"/>
              </a:rPr>
              <a:t>rispetto verso la donna</a:t>
            </a:r>
            <a:r>
              <a:rPr lang="it-IT" sz="1800" dirty="0">
                <a:solidFill>
                  <a:srgbClr val="0A0A0A"/>
                </a:solidFill>
                <a:latin typeface="Arial" pitchFamily="34" charset="0"/>
                <a:cs typeface="Arial" pitchFamily="34"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F7291A4-7B17-41A8-8D03-839988301521}"/>
              </a:ext>
            </a:extLst>
          </p:cNvPr>
          <p:cNvSpPr>
            <a:spLocks noGrp="1" noRot="1" noChangeArrowheads="1"/>
          </p:cNvSpPr>
          <p:nvPr>
            <p:ph idx="1"/>
          </p:nvPr>
        </p:nvSpPr>
        <p:spPr>
          <a:xfrm>
            <a:off x="1774825" y="333375"/>
            <a:ext cx="8713788" cy="6121400"/>
          </a:xfrm>
          <a:solidFill>
            <a:srgbClr val="FFFFCC"/>
          </a:solidFill>
          <a:ln w="57150"/>
        </p:spPr>
        <p:txBody>
          <a:bodyPr rtlCol="0">
            <a:normAutofit/>
          </a:bodyPr>
          <a:lstStyle/>
          <a:p>
            <a:pPr algn="ctr" eaLnBrk="1" fontAlgn="auto" hangingPunct="1">
              <a:spcAft>
                <a:spcPts val="0"/>
              </a:spcAft>
              <a:buNone/>
              <a:defRPr/>
            </a:pPr>
            <a:endParaRPr lang="it-IT" sz="1200" dirty="0">
              <a:effectLst>
                <a:outerShdw blurRad="38100" dist="38100" dir="2700000" algn="tl">
                  <a:srgbClr val="C0C0C0"/>
                </a:outerShdw>
              </a:effectLst>
            </a:endParaRPr>
          </a:p>
          <a:p>
            <a:pPr algn="ctr" eaLnBrk="1" fontAlgn="auto" hangingPunct="1">
              <a:spcAft>
                <a:spcPts val="0"/>
              </a:spcAft>
              <a:buNone/>
              <a:defRPr/>
            </a:pPr>
            <a:r>
              <a:rPr lang="it-IT" dirty="0">
                <a:solidFill>
                  <a:srgbClr val="0A0A0A"/>
                </a:solidFill>
                <a:latin typeface="Arial" pitchFamily="34" charset="0"/>
                <a:cs typeface="Arial" pitchFamily="34" charset="0"/>
              </a:rPr>
              <a:t>Domande per dibattito in classe:</a:t>
            </a:r>
          </a:p>
          <a:p>
            <a:pPr algn="ct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defRPr/>
            </a:pPr>
            <a:r>
              <a:rPr lang="it-IT" dirty="0">
                <a:solidFill>
                  <a:srgbClr val="0A0A0A"/>
                </a:solidFill>
                <a:latin typeface="Arial" pitchFamily="34" charset="0"/>
                <a:cs typeface="Arial" pitchFamily="34" charset="0"/>
              </a:rPr>
              <a:t>Come scriveresti gli articoli della Costituzione sul capitolo della FAMIGLIA ?</a:t>
            </a:r>
          </a:p>
          <a:p>
            <a:pP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defRPr/>
            </a:pPr>
            <a:r>
              <a:rPr lang="it-IT" dirty="0">
                <a:solidFill>
                  <a:srgbClr val="0A0A0A"/>
                </a:solidFill>
                <a:latin typeface="Arial" pitchFamily="34" charset="0"/>
                <a:cs typeface="Arial" pitchFamily="34" charset="0"/>
              </a:rPr>
              <a:t>Quali sono i diritti e doveri dei due coniugi?</a:t>
            </a:r>
          </a:p>
          <a:p>
            <a:pPr eaLnBrk="1" fontAlgn="auto" hangingPunct="1">
              <a:spcAft>
                <a:spcPts val="0"/>
              </a:spcAft>
              <a:buNone/>
              <a:defRPr/>
            </a:pPr>
            <a:endParaRPr lang="it-IT" dirty="0">
              <a:solidFill>
                <a:srgbClr val="0A0A0A"/>
              </a:solidFill>
              <a:latin typeface="Arial" pitchFamily="34" charset="0"/>
              <a:cs typeface="Arial" pitchFamily="34" charset="0"/>
            </a:endParaRPr>
          </a:p>
          <a:p>
            <a:pPr eaLnBrk="1" fontAlgn="auto" hangingPunct="1">
              <a:spcAft>
                <a:spcPts val="0"/>
              </a:spcAft>
              <a:buNone/>
              <a:defRPr/>
            </a:pPr>
            <a:r>
              <a:rPr lang="it-IT" dirty="0">
                <a:solidFill>
                  <a:srgbClr val="0A0A0A"/>
                </a:solidFill>
                <a:latin typeface="Arial" pitchFamily="34" charset="0"/>
                <a:cs typeface="Arial" pitchFamily="34" charset="0"/>
              </a:rPr>
              <a:t>_ _ _ _ _  _ _ _ _  _</a:t>
            </a:r>
          </a:p>
          <a:p>
            <a:pPr eaLnBrk="1" fontAlgn="auto" hangingPunct="1">
              <a:spcAft>
                <a:spcPts val="0"/>
              </a:spcAft>
              <a:buNone/>
              <a:defRPr/>
            </a:pPr>
            <a:endParaRPr lang="it-IT" sz="1000" dirty="0">
              <a:solidFill>
                <a:srgbClr val="0A0A0A"/>
              </a:solidFill>
              <a:latin typeface="Arial" pitchFamily="34" charset="0"/>
              <a:cs typeface="Arial" pitchFamily="34" charset="0"/>
            </a:endParaRPr>
          </a:p>
          <a:p>
            <a:pPr algn="ctr" eaLnBrk="1" fontAlgn="auto" hangingPunct="1">
              <a:spcAft>
                <a:spcPts val="0"/>
              </a:spcAft>
              <a:buNone/>
              <a:defRPr/>
            </a:pPr>
            <a:r>
              <a:rPr lang="it-IT" dirty="0">
                <a:solidFill>
                  <a:srgbClr val="0A0A0A"/>
                </a:solidFill>
                <a:latin typeface="Arial" pitchFamily="34" charset="0"/>
                <a:cs typeface="Arial" pitchFamily="34" charset="0"/>
              </a:rPr>
              <a:t>Differenza tra matrimonio civile e religioso</a:t>
            </a:r>
          </a:p>
          <a:p>
            <a:pPr algn="ctr" eaLnBrk="1" fontAlgn="auto" hangingPunct="1">
              <a:spcAft>
                <a:spcPts val="0"/>
              </a:spcAft>
              <a:buNone/>
              <a:defRPr/>
            </a:pPr>
            <a:endParaRPr lang="it-IT"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7368" y="405096"/>
            <a:ext cx="6480720" cy="6047809"/>
          </a:xfrm>
          <a:prstGeom prst="rect">
            <a:avLst/>
          </a:prstGeom>
          <a:solidFill>
            <a:schemeClr val="bg1"/>
          </a:solidFill>
        </p:spPr>
        <p:txBody>
          <a:bodyPr wrap="square">
            <a:spAutoFit/>
          </a:bodyPr>
          <a:lstStyle/>
          <a:p>
            <a:pPr lvl="1">
              <a:lnSpc>
                <a:spcPct val="150000"/>
              </a:lnSpc>
            </a:pPr>
            <a:r>
              <a:rPr lang="it-IT" dirty="0">
                <a:solidFill>
                  <a:srgbClr val="050505"/>
                </a:solidFill>
                <a:latin typeface="Arial" panose="020B0604020202020204" pitchFamily="34" charset="0"/>
                <a:cs typeface="Arial" panose="020B0604020202020204" pitchFamily="34" charset="0"/>
              </a:rPr>
              <a:t>"Rimpiango i genitori di una volta, quelli che un "sì" </a:t>
            </a:r>
          </a:p>
          <a:p>
            <a:pPr lvl="1">
              <a:lnSpc>
                <a:spcPct val="150000"/>
              </a:lnSpc>
            </a:pPr>
            <a:r>
              <a:rPr lang="it-IT" dirty="0">
                <a:solidFill>
                  <a:srgbClr val="050505"/>
                </a:solidFill>
                <a:latin typeface="Arial" panose="020B0604020202020204" pitchFamily="34" charset="0"/>
                <a:cs typeface="Arial" panose="020B0604020202020204" pitchFamily="34" charset="0"/>
              </a:rPr>
              <a:t>era un "sì"   e un "no" era un "no", </a:t>
            </a:r>
          </a:p>
          <a:p>
            <a:pPr lvl="1">
              <a:lnSpc>
                <a:spcPct val="150000"/>
              </a:lnSpc>
            </a:pPr>
            <a:r>
              <a:rPr lang="it-IT" dirty="0">
                <a:solidFill>
                  <a:srgbClr val="050505"/>
                </a:solidFill>
                <a:latin typeface="Arial" panose="020B0604020202020204" pitchFamily="34" charset="0"/>
                <a:cs typeface="Arial" panose="020B0604020202020204" pitchFamily="34" charset="0"/>
              </a:rPr>
              <a:t>quelli che ti insegnavano che non si può avere tutto </a:t>
            </a:r>
          </a:p>
          <a:p>
            <a:pPr lvl="1">
              <a:lnSpc>
                <a:spcPct val="150000"/>
              </a:lnSpc>
            </a:pPr>
            <a:r>
              <a:rPr lang="it-IT" dirty="0">
                <a:solidFill>
                  <a:srgbClr val="050505"/>
                </a:solidFill>
                <a:latin typeface="Arial" panose="020B0604020202020204" pitchFamily="34" charset="0"/>
                <a:cs typeface="Arial" panose="020B0604020202020204" pitchFamily="34" charset="0"/>
              </a:rPr>
              <a:t>e si può stare bene lo stesso.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ti spiegavano che un signore </a:t>
            </a:r>
          </a:p>
          <a:p>
            <a:pPr lvl="1">
              <a:lnSpc>
                <a:spcPct val="150000"/>
              </a:lnSpc>
            </a:pPr>
            <a:r>
              <a:rPr lang="it-IT" dirty="0">
                <a:solidFill>
                  <a:srgbClr val="050505"/>
                </a:solidFill>
                <a:latin typeface="Arial" panose="020B0604020202020204" pitchFamily="34" charset="0"/>
                <a:cs typeface="Arial" panose="020B0604020202020204" pitchFamily="34" charset="0"/>
              </a:rPr>
              <a:t>si vede dal comportamento e non da ciò che possiede.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non davano ai figli ciò che volevano, </a:t>
            </a:r>
          </a:p>
          <a:p>
            <a:pPr lvl="1">
              <a:lnSpc>
                <a:spcPct val="150000"/>
              </a:lnSpc>
            </a:pPr>
            <a:r>
              <a:rPr lang="it-IT" dirty="0">
                <a:solidFill>
                  <a:srgbClr val="050505"/>
                </a:solidFill>
                <a:latin typeface="Arial" panose="020B0604020202020204" pitchFamily="34" charset="0"/>
                <a:cs typeface="Arial" panose="020B0604020202020204" pitchFamily="34" charset="0"/>
              </a:rPr>
              <a:t>ma solo ciò di cui avevano bisogno </a:t>
            </a:r>
          </a:p>
          <a:p>
            <a:pPr lvl="1">
              <a:lnSpc>
                <a:spcPct val="150000"/>
              </a:lnSpc>
            </a:pPr>
            <a:r>
              <a:rPr lang="it-IT" dirty="0">
                <a:solidFill>
                  <a:srgbClr val="050505"/>
                </a:solidFill>
                <a:latin typeface="Arial" panose="020B0604020202020204" pitchFamily="34" charset="0"/>
                <a:cs typeface="Arial" panose="020B0604020202020204" pitchFamily="34" charset="0"/>
              </a:rPr>
              <a:t>o ciò che sapevano meritarsi.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dirty="0">
                <a:solidFill>
                  <a:srgbClr val="050505"/>
                </a:solidFill>
                <a:latin typeface="Arial" panose="020B0604020202020204" pitchFamily="34" charset="0"/>
                <a:cs typeface="Arial" panose="020B0604020202020204" pitchFamily="34" charset="0"/>
              </a:rPr>
              <a:t>Quelli che non li viziavano, ma li preparavano alla vita... </a:t>
            </a:r>
          </a:p>
          <a:p>
            <a:pPr lvl="1">
              <a:lnSpc>
                <a:spcPct val="150000"/>
              </a:lnSpc>
            </a:pPr>
            <a:r>
              <a:rPr lang="it-IT" dirty="0">
                <a:solidFill>
                  <a:srgbClr val="050505"/>
                </a:solidFill>
                <a:latin typeface="Arial" panose="020B0604020202020204" pitchFamily="34" charset="0"/>
                <a:cs typeface="Arial" panose="020B0604020202020204" pitchFamily="34" charset="0"/>
              </a:rPr>
              <a:t>Allora, da figlio, la chiamavo severità. </a:t>
            </a:r>
          </a:p>
          <a:p>
            <a:pPr lvl="1">
              <a:lnSpc>
                <a:spcPct val="150000"/>
              </a:lnSpc>
            </a:pPr>
            <a:r>
              <a:rPr lang="it-IT" dirty="0">
                <a:solidFill>
                  <a:srgbClr val="050505"/>
                </a:solidFill>
                <a:latin typeface="Arial" panose="020B0604020202020204" pitchFamily="34" charset="0"/>
                <a:cs typeface="Arial" panose="020B0604020202020204" pitchFamily="34" charset="0"/>
              </a:rPr>
              <a:t>Oggi so che era educazione..."</a:t>
            </a:r>
          </a:p>
          <a:p>
            <a:pPr algn="r">
              <a:lnSpc>
                <a:spcPct val="150000"/>
              </a:lnSpc>
            </a:pPr>
            <a:r>
              <a:rPr lang="it-IT" dirty="0">
                <a:solidFill>
                  <a:srgbClr val="050505"/>
                </a:solidFill>
                <a:latin typeface="Arial" panose="020B0604020202020204" pitchFamily="34" charset="0"/>
                <a:cs typeface="Arial" panose="020B0604020202020204" pitchFamily="34" charset="0"/>
              </a:rPr>
              <a:t>Antonio </a:t>
            </a:r>
            <a:r>
              <a:rPr lang="it-IT" dirty="0" err="1">
                <a:solidFill>
                  <a:srgbClr val="050505"/>
                </a:solidFill>
                <a:latin typeface="Arial" panose="020B0604020202020204" pitchFamily="34" charset="0"/>
                <a:cs typeface="Arial" panose="020B0604020202020204" pitchFamily="34" charset="0"/>
              </a:rPr>
              <a:t>Curnetta</a:t>
            </a:r>
            <a:endParaRPr lang="it-IT" b="0" i="0" dirty="0">
              <a:solidFill>
                <a:srgbClr val="050505"/>
              </a:solidFill>
              <a:effectLst/>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459000"/>
            <a:ext cx="4603500" cy="5940000"/>
          </a:xfrm>
          <a:prstGeom prst="rect">
            <a:avLst/>
          </a:prstGeom>
        </p:spPr>
      </p:pic>
    </p:spTree>
    <p:extLst>
      <p:ext uri="{BB962C8B-B14F-4D97-AF65-F5344CB8AC3E}">
        <p14:creationId xmlns:p14="http://schemas.microsoft.com/office/powerpoint/2010/main" val="41197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9BD6CB2-72A6-4B81-AA56-7EA1320DA2BA}"/>
              </a:ext>
            </a:extLst>
          </p:cNvPr>
          <p:cNvSpPr>
            <a:spLocks noGrp="1" noRot="1" noChangeArrowheads="1"/>
          </p:cNvSpPr>
          <p:nvPr>
            <p:ph idx="1"/>
          </p:nvPr>
        </p:nvSpPr>
        <p:spPr>
          <a:xfrm>
            <a:off x="1847851" y="333376"/>
            <a:ext cx="8435975" cy="6048375"/>
          </a:xfrm>
          <a:solidFill>
            <a:srgbClr val="FFFFCC"/>
          </a:solidFill>
          <a:ln>
            <a:solidFill>
              <a:schemeClr val="tx1"/>
            </a:solidFill>
            <a:miter lim="800000"/>
            <a:headEnd/>
            <a:tailEnd/>
          </a:ln>
        </p:spPr>
        <p:txBody>
          <a:bodyPr/>
          <a:lstStyle/>
          <a:p>
            <a:pPr eaLnBrk="1" hangingPunct="1">
              <a:lnSpc>
                <a:spcPct val="125000"/>
              </a:lnSpc>
              <a:buFont typeface="Arial" panose="020B0604020202020204" pitchFamily="34" charset="0"/>
              <a:buNone/>
            </a:pPr>
            <a:r>
              <a:rPr lang="it-IT" altLang="it-IT" sz="1800"/>
              <a:t>    </a:t>
            </a:r>
            <a:r>
              <a:rPr lang="it-IT" altLang="it-IT" sz="1800">
                <a:solidFill>
                  <a:srgbClr val="0A0A0A"/>
                </a:solidFill>
                <a:latin typeface="Arial" panose="020B0604020202020204" pitchFamily="34" charset="0"/>
                <a:cs typeface="Arial" panose="020B0604020202020204" pitchFamily="34" charset="0"/>
              </a:rPr>
              <a:t>Il diritto di famiglia attualmente vigente in Italia è il risultato di alcune innovazioni decisive degli anni Settanta. </a:t>
            </a:r>
          </a:p>
          <a:p>
            <a:pPr eaLnBrk="1" hangingPunct="1">
              <a:lnSpc>
                <a:spcPct val="125000"/>
              </a:lnSpc>
            </a:pPr>
            <a:r>
              <a:rPr lang="it-IT" altLang="it-IT" sz="1800">
                <a:solidFill>
                  <a:srgbClr val="0A0A0A"/>
                </a:solidFill>
                <a:latin typeface="Arial" panose="020B0604020202020204" pitchFamily="34" charset="0"/>
                <a:cs typeface="Arial" panose="020B0604020202020204" pitchFamily="34" charset="0"/>
              </a:rPr>
              <a:t>La prima è stata l'introduzione del divorzio </a:t>
            </a:r>
            <a:r>
              <a:rPr lang="it-IT" altLang="it-IT" sz="1800" b="1">
                <a:solidFill>
                  <a:srgbClr val="0A0A0A"/>
                </a:solidFill>
                <a:latin typeface="Arial" panose="020B0604020202020204" pitchFamily="34" charset="0"/>
                <a:cs typeface="Arial" panose="020B0604020202020204" pitchFamily="34" charset="0"/>
              </a:rPr>
              <a:t>(1970)</a:t>
            </a:r>
            <a:r>
              <a:rPr lang="it-IT" altLang="it-IT" sz="1800">
                <a:solidFill>
                  <a:srgbClr val="0A0A0A"/>
                </a:solidFill>
                <a:latin typeface="Arial" panose="020B0604020202020204" pitchFamily="34" charset="0"/>
                <a:cs typeface="Arial" panose="020B0604020202020204" pitchFamily="34" charset="0"/>
              </a:rPr>
              <a:t> che, nei casi espressamente previsti dalla legge, consente a marito e moglie di sciogliere il vincolo matrimoniale e di crearsi una nuova famiglia; </a:t>
            </a:r>
          </a:p>
          <a:p>
            <a:pPr eaLnBrk="1" hangingPunct="1">
              <a:lnSpc>
                <a:spcPct val="125000"/>
              </a:lnSpc>
            </a:pPr>
            <a:r>
              <a:rPr lang="it-IT" altLang="it-IT" sz="1800">
                <a:solidFill>
                  <a:srgbClr val="0A0A0A"/>
                </a:solidFill>
                <a:latin typeface="Arial" panose="020B0604020202020204" pitchFamily="34" charset="0"/>
                <a:cs typeface="Arial" panose="020B0604020202020204" pitchFamily="34" charset="0"/>
              </a:rPr>
              <a:t>la seconda è la riforma del diritto di famiglia del </a:t>
            </a:r>
            <a:r>
              <a:rPr lang="it-IT" altLang="it-IT" sz="1800" b="1">
                <a:solidFill>
                  <a:srgbClr val="0A0A0A"/>
                </a:solidFill>
                <a:latin typeface="Arial" panose="020B0604020202020204" pitchFamily="34" charset="0"/>
                <a:cs typeface="Arial" panose="020B0604020202020204" pitchFamily="34" charset="0"/>
              </a:rPr>
              <a:t>1975 </a:t>
            </a:r>
            <a:r>
              <a:rPr lang="it-IT" altLang="it-IT" sz="1800">
                <a:solidFill>
                  <a:srgbClr val="0A0A0A"/>
                </a:solidFill>
                <a:latin typeface="Arial" panose="020B0604020202020204" pitchFamily="34" charset="0"/>
                <a:cs typeface="Arial" panose="020B0604020202020204" pitchFamily="34" charset="0"/>
              </a:rPr>
              <a:t>ispirata al principio della parità di diritti e di doveri tra moglie e marito, contenuto nella nostra Costituzione. </a:t>
            </a:r>
          </a:p>
          <a:p>
            <a:pPr eaLnBrk="1" hangingPunct="1">
              <a:lnSpc>
                <a:spcPct val="125000"/>
              </a:lnSpc>
              <a:buFont typeface="Arial" panose="020B0604020202020204" pitchFamily="34" charset="0"/>
              <a:buNone/>
            </a:pPr>
            <a:r>
              <a:rPr lang="it-IT" altLang="it-IT" sz="1600">
                <a:solidFill>
                  <a:srgbClr val="0A0A0A"/>
                </a:solidFill>
                <a:latin typeface="Arial" panose="020B0604020202020204" pitchFamily="34" charset="0"/>
                <a:cs typeface="Arial" panose="020B0604020202020204" pitchFamily="34" charset="0"/>
              </a:rPr>
              <a:t>Per quanto riguarda le relazioni tra marito e moglie, sancisce il dovere di essere </a:t>
            </a:r>
            <a:r>
              <a:rPr lang="it-IT" altLang="it-IT" sz="1600" b="1" u="sng">
                <a:solidFill>
                  <a:srgbClr val="0A0A0A"/>
                </a:solidFill>
                <a:latin typeface="Arial" panose="020B0604020202020204" pitchFamily="34" charset="0"/>
                <a:cs typeface="Arial" panose="020B0604020202020204" pitchFamily="34" charset="0"/>
              </a:rPr>
              <a:t>fedeli</a:t>
            </a:r>
            <a:r>
              <a:rPr lang="it-IT" altLang="it-IT" sz="1600">
                <a:solidFill>
                  <a:srgbClr val="0A0A0A"/>
                </a:solidFill>
                <a:latin typeface="Arial" panose="020B0604020202020204" pitchFamily="34" charset="0"/>
                <a:cs typeface="Arial" panose="020B0604020202020204" pitchFamily="34" charset="0"/>
              </a:rPr>
              <a:t>, di </a:t>
            </a:r>
            <a:r>
              <a:rPr lang="it-IT" altLang="it-IT" sz="1600" b="1" u="sng">
                <a:solidFill>
                  <a:srgbClr val="0A0A0A"/>
                </a:solidFill>
                <a:latin typeface="Arial" panose="020B0604020202020204" pitchFamily="34" charset="0"/>
                <a:cs typeface="Arial" panose="020B0604020202020204" pitchFamily="34" charset="0"/>
              </a:rPr>
              <a:t>assistersi</a:t>
            </a:r>
            <a:r>
              <a:rPr lang="it-IT" altLang="it-IT" sz="1600">
                <a:solidFill>
                  <a:srgbClr val="0A0A0A"/>
                </a:solidFill>
                <a:latin typeface="Arial" panose="020B0604020202020204" pitchFamily="34" charset="0"/>
                <a:cs typeface="Arial" panose="020B0604020202020204" pitchFamily="34" charset="0"/>
              </a:rPr>
              <a:t>, di </a:t>
            </a:r>
            <a:r>
              <a:rPr lang="it-IT" altLang="it-IT" sz="1600" b="1" u="sng">
                <a:solidFill>
                  <a:srgbClr val="0A0A0A"/>
                </a:solidFill>
                <a:latin typeface="Arial" panose="020B0604020202020204" pitchFamily="34" charset="0"/>
                <a:cs typeface="Arial" panose="020B0604020202020204" pitchFamily="34" charset="0"/>
              </a:rPr>
              <a:t>collaborare</a:t>
            </a:r>
            <a:r>
              <a:rPr lang="it-IT" altLang="it-IT" sz="1600">
                <a:solidFill>
                  <a:srgbClr val="0A0A0A"/>
                </a:solidFill>
                <a:latin typeface="Arial" panose="020B0604020202020204" pitchFamily="34" charset="0"/>
                <a:cs typeface="Arial" panose="020B0604020202020204" pitchFamily="34" charset="0"/>
              </a:rPr>
              <a:t> e di </a:t>
            </a:r>
            <a:r>
              <a:rPr lang="it-IT" altLang="it-IT" sz="1600" b="1" u="sng">
                <a:solidFill>
                  <a:srgbClr val="0A0A0A"/>
                </a:solidFill>
                <a:latin typeface="Arial" panose="020B0604020202020204" pitchFamily="34" charset="0"/>
                <a:cs typeface="Arial" panose="020B0604020202020204" pitchFamily="34" charset="0"/>
              </a:rPr>
              <a:t>abitare </a:t>
            </a:r>
            <a:r>
              <a:rPr lang="it-IT" altLang="it-IT" sz="1600">
                <a:solidFill>
                  <a:srgbClr val="0A0A0A"/>
                </a:solidFill>
                <a:latin typeface="Arial" panose="020B0604020202020204" pitchFamily="34" charset="0"/>
                <a:cs typeface="Arial" panose="020B0604020202020204" pitchFamily="34" charset="0"/>
              </a:rPr>
              <a:t>nella stessa casa. La riforma ha inoltre introdotto la </a:t>
            </a:r>
            <a:r>
              <a:rPr lang="it-IT" altLang="it-IT" sz="1600" b="1" u="sng">
                <a:solidFill>
                  <a:srgbClr val="0A0A0A"/>
                </a:solidFill>
                <a:latin typeface="Arial" panose="020B0604020202020204" pitchFamily="34" charset="0"/>
                <a:cs typeface="Arial" panose="020B0604020202020204" pitchFamily="34" charset="0"/>
              </a:rPr>
              <a:t>parità di trattamento dei figli </a:t>
            </a:r>
            <a:r>
              <a:rPr lang="it-IT" altLang="it-IT" sz="1600">
                <a:solidFill>
                  <a:srgbClr val="0A0A0A"/>
                </a:solidFill>
                <a:latin typeface="Arial" panose="020B0604020202020204" pitchFamily="34" charset="0"/>
                <a:cs typeface="Arial" panose="020B0604020202020204" pitchFamily="34" charset="0"/>
              </a:rPr>
              <a:t>nati da genitori sposati e dei figli nati fuori dal matrimonio, cioè nati da genitori non sposati.</a:t>
            </a:r>
          </a:p>
          <a:p>
            <a:pPr eaLnBrk="1" hangingPunct="1">
              <a:lnSpc>
                <a:spcPct val="125000"/>
              </a:lnSpc>
              <a:buFont typeface="Arial" panose="020B0604020202020204" pitchFamily="34" charset="0"/>
              <a:buNone/>
            </a:pPr>
            <a:r>
              <a:rPr lang="it-IT" altLang="it-IT" sz="1600">
                <a:solidFill>
                  <a:srgbClr val="0A0A0A"/>
                </a:solidFill>
                <a:latin typeface="Arial" panose="020B0604020202020204" pitchFamily="34" charset="0"/>
                <a:cs typeface="Arial" panose="020B0604020202020204" pitchFamily="34" charset="0"/>
              </a:rPr>
              <a:t>Quanto alle relazioni tra genitori e figli, fino al compimento dei diciotto anni il giovane è affidato ai genitori che hanno il dovere di occuparsi di lui provvedendo tra l’altro alla sua </a:t>
            </a:r>
            <a:r>
              <a:rPr lang="it-IT" altLang="it-IT" sz="1600" b="1" u="sng">
                <a:solidFill>
                  <a:srgbClr val="0A0A0A"/>
                </a:solidFill>
                <a:latin typeface="Arial" panose="020B0604020202020204" pitchFamily="34" charset="0"/>
                <a:cs typeface="Arial" panose="020B0604020202020204" pitchFamily="34" charset="0"/>
              </a:rPr>
              <a:t>educazione e istruzione</a:t>
            </a:r>
            <a:r>
              <a:rPr lang="it-IT" altLang="it-IT" sz="1600">
                <a:solidFill>
                  <a:srgbClr val="0A0A0A"/>
                </a:solidFill>
                <a:latin typeface="Arial" panose="020B0604020202020204" pitchFamily="34" charset="0"/>
                <a:cs typeface="Arial" panose="020B0604020202020204" pitchFamily="34" charset="0"/>
              </a:rPr>
              <a:t>. La potestà dei genitori comprende il dovere e il potere di amministrare il patrimonio del minore ed è esercitata da entrambi i genitori di comune accordo; il minore gode tuttavia di tutti i diritti della persona e dei beni economici che possiede.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0BE9281-EFA5-4A1F-B961-DD3C4945D84E}"/>
              </a:ext>
            </a:extLst>
          </p:cNvPr>
          <p:cNvSpPr>
            <a:spLocks noGrp="1" noRot="1" noChangeArrowheads="1"/>
          </p:cNvSpPr>
          <p:nvPr>
            <p:ph idx="1"/>
          </p:nvPr>
        </p:nvSpPr>
        <p:spPr>
          <a:xfrm>
            <a:off x="1981200" y="476251"/>
            <a:ext cx="8229600" cy="6048375"/>
          </a:xfrm>
          <a:solidFill>
            <a:srgbClr val="FFFFCC"/>
          </a:solidFill>
          <a:ln w="57150"/>
        </p:spPr>
        <p:txBody>
          <a:bodyPr rtlCol="0">
            <a:normAutofit lnSpcReduction="10000"/>
          </a:bodyPr>
          <a:lstStyle/>
          <a:p>
            <a:pPr algn="ctr" eaLnBrk="1" fontAlgn="auto" hangingPunct="1">
              <a:spcAft>
                <a:spcPts val="0"/>
              </a:spcAft>
              <a:buNone/>
              <a:defRPr/>
            </a:pPr>
            <a:r>
              <a:rPr lang="it-IT" sz="2000" b="1" dirty="0">
                <a:solidFill>
                  <a:srgbClr val="0A0A0A"/>
                </a:solidFill>
                <a:latin typeface="Arial" pitchFamily="34" charset="0"/>
                <a:cs typeface="Arial" pitchFamily="34" charset="0"/>
              </a:rPr>
              <a:t>LA  FAMIGLIA E’ UN RUOLO ANCORA IMPORTANTE ?</a:t>
            </a:r>
          </a:p>
          <a:p>
            <a:pPr algn="ctr" eaLnBrk="1" fontAlgn="auto" hangingPunct="1">
              <a:spcAft>
                <a:spcPts val="0"/>
              </a:spcAft>
              <a:buNone/>
              <a:defRPr/>
            </a:pPr>
            <a:r>
              <a:rPr lang="it-IT" sz="2800" dirty="0">
                <a:solidFill>
                  <a:srgbClr val="0A0A0A"/>
                </a:solidFill>
                <a:latin typeface="Arial" pitchFamily="34" charset="0"/>
                <a:cs typeface="Arial" pitchFamily="34" charset="0"/>
              </a:rPr>
              <a:t>(sociologia).</a:t>
            </a:r>
          </a:p>
          <a:p>
            <a:pPr algn="ctr" eaLnBrk="1" fontAlgn="auto" hangingPunct="1">
              <a:spcAft>
                <a:spcPts val="0"/>
              </a:spcAft>
              <a:buNone/>
              <a:defRPr/>
            </a:pPr>
            <a:r>
              <a:rPr lang="it-IT" sz="1400" dirty="0">
                <a:solidFill>
                  <a:srgbClr val="0A0A0A"/>
                </a:solidFill>
                <a:latin typeface="Arial" pitchFamily="34" charset="0"/>
                <a:cs typeface="Arial" pitchFamily="34" charset="0"/>
              </a:rPr>
              <a:t> </a:t>
            </a:r>
          </a:p>
          <a:p>
            <a:pPr eaLnBrk="1" fontAlgn="auto" hangingPunct="1">
              <a:lnSpc>
                <a:spcPct val="150000"/>
              </a:lnSpc>
              <a:spcAft>
                <a:spcPts val="0"/>
              </a:spcAft>
              <a:defRPr/>
            </a:pPr>
            <a:r>
              <a:rPr lang="it-IT" sz="2400" dirty="0">
                <a:solidFill>
                  <a:srgbClr val="0A0A0A"/>
                </a:solidFill>
                <a:latin typeface="Arial" pitchFamily="34" charset="0"/>
                <a:cs typeface="Arial" pitchFamily="34" charset="0"/>
              </a:rPr>
              <a:t>Negli ultimi decenni vi sono state delle ulteriori e profonde modifiche nella società. </a:t>
            </a:r>
          </a:p>
          <a:p>
            <a:pPr eaLnBrk="1" fontAlgn="auto" hangingPunct="1">
              <a:lnSpc>
                <a:spcPct val="150000"/>
              </a:lnSpc>
              <a:spcAft>
                <a:spcPts val="0"/>
              </a:spcAft>
              <a:defRPr/>
            </a:pPr>
            <a:r>
              <a:rPr lang="it-IT" sz="2400" dirty="0">
                <a:solidFill>
                  <a:srgbClr val="0A0A0A"/>
                </a:solidFill>
                <a:latin typeface="Arial" pitchFamily="34" charset="0"/>
                <a:cs typeface="Arial" pitchFamily="34" charset="0"/>
              </a:rPr>
              <a:t>Hanno fatto la loro comparsa altri tipi di famiglia, tra cui ad esempio la famiglia omosessuale (alla quale diversi stati europei hanno di fatto già esteso alcuni dei diritti precedentemente riconosciuti solo alle coppie eterosessuali). Tuttavia, anche se in via di ridefinizione e per molti aspetti in crisi, la famiglia resta un'istituzione fondamentale della società</a:t>
            </a:r>
            <a:r>
              <a:rPr lang="it-IT" sz="2400" dirty="0">
                <a:solidFill>
                  <a:srgbClr val="0A0A0A"/>
                </a:solidFill>
                <a:effectLst>
                  <a:outerShdw blurRad="38100" dist="38100" dir="2700000" algn="tl">
                    <a:srgbClr val="000000">
                      <a:alpha val="43137"/>
                    </a:srgbClr>
                  </a:outerShdw>
                </a:effectLst>
                <a:latin typeface="Arial" pitchFamily="34" charset="0"/>
                <a:cs typeface="Arial" pitchFamily="34" charset="0"/>
              </a:rPr>
              <a:t>.</a:t>
            </a:r>
            <a:r>
              <a:rPr lang="it-IT" sz="2400" dirty="0">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7E3047E-7A11-4221-83D0-442B8E1B90B9}"/>
              </a:ext>
            </a:extLst>
          </p:cNvPr>
          <p:cNvSpPr>
            <a:spLocks noGrp="1" noRot="1"/>
          </p:cNvSpPr>
          <p:nvPr>
            <p:ph idx="1"/>
          </p:nvPr>
        </p:nvSpPr>
        <p:spPr>
          <a:xfrm>
            <a:off x="1981200" y="476251"/>
            <a:ext cx="8229600" cy="5649913"/>
          </a:xfrm>
          <a:solidFill>
            <a:srgbClr val="FFFFCC"/>
          </a:solidFill>
        </p:spPr>
        <p:txBody>
          <a:bodyPr/>
          <a:lstStyle/>
          <a:p>
            <a:pPr algn="ctr" eaLnBrk="1" hangingPunct="1">
              <a:lnSpc>
                <a:spcPct val="90000"/>
              </a:lnSpc>
              <a:buFont typeface="Arial" panose="020B0604020202020204" pitchFamily="34" charset="0"/>
              <a:buNone/>
            </a:pPr>
            <a:r>
              <a:rPr lang="it-IT" altLang="it-IT" sz="2800" b="1">
                <a:solidFill>
                  <a:srgbClr val="0A0A0A"/>
                </a:solidFill>
                <a:latin typeface="Arial" panose="020B0604020202020204" pitchFamily="34" charset="0"/>
                <a:cs typeface="Arial" panose="020B0604020202020204" pitchFamily="34" charset="0"/>
              </a:rPr>
              <a:t>Divorzio</a:t>
            </a:r>
          </a:p>
          <a:p>
            <a:pPr algn="ctr" eaLnBrk="1" hangingPunct="1">
              <a:lnSpc>
                <a:spcPct val="90000"/>
              </a:lnSpc>
              <a:buFont typeface="Arial" panose="020B0604020202020204" pitchFamily="34" charset="0"/>
              <a:buNone/>
            </a:pPr>
            <a:endParaRPr lang="it-IT" altLang="it-IT" sz="1000">
              <a:solidFill>
                <a:srgbClr val="0A0A0A"/>
              </a:solidFill>
              <a:latin typeface="Arial" panose="020B0604020202020204" pitchFamily="34" charset="0"/>
              <a:cs typeface="Arial" panose="020B0604020202020204" pitchFamily="34" charset="0"/>
            </a:endParaRPr>
          </a:p>
          <a:p>
            <a:pPr eaLnBrk="1" hangingPunct="1">
              <a:lnSpc>
                <a:spcPct val="150000"/>
              </a:lnSpc>
            </a:pPr>
            <a:r>
              <a:rPr lang="it-IT" altLang="it-IT" sz="2000">
                <a:solidFill>
                  <a:srgbClr val="0A0A0A"/>
                </a:solidFill>
                <a:latin typeface="Arial" panose="020B0604020202020204" pitchFamily="34" charset="0"/>
                <a:cs typeface="Arial" panose="020B0604020202020204" pitchFamily="34" charset="0"/>
              </a:rPr>
              <a:t>Termine con cui vengono comunemente indicati la separazione tra due persone sposate e la fine del loro rapporto coniugale. </a:t>
            </a:r>
          </a:p>
          <a:p>
            <a:pPr eaLnBrk="1" hangingPunct="1">
              <a:lnSpc>
                <a:spcPct val="150000"/>
              </a:lnSpc>
              <a:buFont typeface="Arial" panose="020B0604020202020204" pitchFamily="34" charset="0"/>
              <a:buNone/>
            </a:pPr>
            <a:r>
              <a:rPr lang="it-IT" altLang="it-IT" sz="2000">
                <a:solidFill>
                  <a:srgbClr val="0A0A0A"/>
                </a:solidFill>
                <a:latin typeface="Arial" panose="020B0604020202020204" pitchFamily="34" charset="0"/>
                <a:cs typeface="Arial" panose="020B0604020202020204" pitchFamily="34" charset="0"/>
              </a:rPr>
              <a:t>Il divorzio è regolato da leggi e può essere concesso solo dopo un tentativo di conciliazione effettuato da un giudice; </a:t>
            </a:r>
          </a:p>
          <a:p>
            <a:pPr eaLnBrk="1" hangingPunct="1">
              <a:lnSpc>
                <a:spcPct val="150000"/>
              </a:lnSpc>
              <a:buFont typeface="Arial" panose="020B0604020202020204" pitchFamily="34" charset="0"/>
              <a:buNone/>
            </a:pPr>
            <a:r>
              <a:rPr lang="it-IT" altLang="it-IT" sz="2000">
                <a:solidFill>
                  <a:srgbClr val="0A0A0A"/>
                </a:solidFill>
                <a:latin typeface="Arial" panose="020B0604020202020204" pitchFamily="34" charset="0"/>
                <a:cs typeface="Arial" panose="020B0604020202020204" pitchFamily="34" charset="0"/>
              </a:rPr>
              <a:t>nel diritto italiano, viene chiamato scioglimento quando definisce un matrimonio contratto con rito civile, cessazione degli effetti civili quando definisce un matrimonio contratto con rito religioso.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217C990-3153-4565-B1FD-A00FC4F5E47E}"/>
              </a:ext>
            </a:extLst>
          </p:cNvPr>
          <p:cNvSpPr>
            <a:spLocks noGrp="1" noRot="1" noChangeArrowheads="1"/>
          </p:cNvSpPr>
          <p:nvPr>
            <p:ph idx="1"/>
          </p:nvPr>
        </p:nvSpPr>
        <p:spPr>
          <a:xfrm>
            <a:off x="1836738" y="115889"/>
            <a:ext cx="8507412" cy="6669087"/>
          </a:xfrm>
          <a:solidFill>
            <a:srgbClr val="FFFFCC"/>
          </a:solidFill>
          <a:ln w="57150"/>
        </p:spPr>
        <p:txBody>
          <a:bodyPr rtlCol="0">
            <a:normAutofit/>
          </a:bodyPr>
          <a:lstStyle/>
          <a:p>
            <a:pPr algn="ctr" eaLnBrk="1" fontAlgn="auto" hangingPunct="1">
              <a:lnSpc>
                <a:spcPct val="80000"/>
              </a:lnSpc>
              <a:spcAft>
                <a:spcPts val="0"/>
              </a:spcAft>
              <a:buNone/>
              <a:defRPr/>
            </a:pPr>
            <a:endParaRPr lang="it-IT" sz="1200" dirty="0">
              <a:effectLst>
                <a:outerShdw blurRad="38100" dist="38100" dir="2700000" algn="tl">
                  <a:srgbClr val="C0C0C0"/>
                </a:outerShdw>
              </a:effectLst>
            </a:endParaRPr>
          </a:p>
          <a:p>
            <a:pPr algn="ctr" eaLnBrk="1" fontAlgn="auto" hangingPunct="1">
              <a:lnSpc>
                <a:spcPct val="80000"/>
              </a:lnSpc>
              <a:spcAft>
                <a:spcPts val="0"/>
              </a:spcAft>
              <a:buNone/>
              <a:defRPr/>
            </a:pPr>
            <a:r>
              <a:rPr lang="it-IT" sz="1400" b="1" dirty="0">
                <a:solidFill>
                  <a:srgbClr val="0A0A0A"/>
                </a:solidFill>
                <a:latin typeface="Arial" pitchFamily="34" charset="0"/>
                <a:cs typeface="Arial" pitchFamily="34" charset="0"/>
              </a:rPr>
              <a:t>DIVORZIO  CENNI STORICI </a:t>
            </a:r>
          </a:p>
          <a:p>
            <a:pPr algn="ctr" eaLnBrk="1" fontAlgn="auto" hangingPunct="1">
              <a:lnSpc>
                <a:spcPct val="80000"/>
              </a:lnSpc>
              <a:spcAft>
                <a:spcPts val="0"/>
              </a:spcAft>
              <a:buNone/>
              <a:defRPr/>
            </a:pPr>
            <a:endParaRPr lang="it-IT" sz="1400" b="1" dirty="0">
              <a:solidFill>
                <a:srgbClr val="0A0A0A"/>
              </a:solidFill>
              <a:latin typeface="Arial" pitchFamily="34" charset="0"/>
              <a:cs typeface="Arial" pitchFamily="34" charset="0"/>
            </a:endParaRP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Nell'antichità, il divorzio era ammesso nella gran parte delle società tradizionali, e avveniva generalmente tramite il ripudio della moglie da parte del marito.</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 diritto greco era previsto che in caso di ripudio, il marito restituisse la dote, accresciuta degli interessi, alla moglie. Nel diritto romano, invece, il matrimonio era considerato un accordo liberamente concluso da due persone e terminava quando veniva meno la manifestazione di quell'accordo, cioè il legame affettivo tra i coniugi (in latino detto </a:t>
            </a:r>
            <a:r>
              <a:rPr lang="it-IT" sz="1600" i="1" dirty="0">
                <a:solidFill>
                  <a:srgbClr val="0A0A0A"/>
                </a:solidFill>
                <a:latin typeface="Arial" pitchFamily="34" charset="0"/>
                <a:cs typeface="Arial" pitchFamily="34" charset="0"/>
              </a:rPr>
              <a:t>affectio maritalis</a:t>
            </a:r>
            <a:r>
              <a:rPr lang="it-IT" sz="1600" dirty="0">
                <a:solidFill>
                  <a:srgbClr val="0A0A0A"/>
                </a:solidFill>
                <a:latin typeface="Arial" pitchFamily="34" charset="0"/>
                <a:cs typeface="Arial" pitchFamily="34" charset="0"/>
              </a:rPr>
              <a:t>). Costume ampiamente diffuso e accettato per molti secoli, a Roma il divorzio fu combattuto dagli imperatori cristiani, soprattutto da Giustiniano I, che tuttavia dispose una serie di condizioni che ne consentivano l’ottenimento. </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La Chiesa cattolica, considerando il matrimonio un sacramento istituito da Gesù Cristo, ne stabiliva definitivamente l’indissolubilità nel 1563 nel Concilio di Trento.</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Nel diritto moderno, che ha riaffermato il modello di matrimonio proprio del diritto romano, si è conservata l'idea della possibilità di sciogliere il vincolo matrimoniale con il divorzio allorquando i coniugi non intendano più vivere insieme. </a:t>
            </a:r>
          </a:p>
          <a:p>
            <a:pPr eaLnBrk="1" fontAlgn="auto" hangingPunct="1">
              <a:lnSpc>
                <a:spcPct val="125000"/>
              </a:lnSpc>
              <a:spcAft>
                <a:spcPts val="0"/>
              </a:spcAft>
              <a:defRPr/>
            </a:pPr>
            <a:r>
              <a:rPr lang="it-IT" sz="1600" dirty="0">
                <a:solidFill>
                  <a:srgbClr val="0A0A0A"/>
                </a:solidFill>
                <a:latin typeface="Arial" pitchFamily="34" charset="0"/>
                <a:cs typeface="Arial" pitchFamily="34" charset="0"/>
              </a:rPr>
              <a:t>Il divorzio non è invece contemplato nell'ordinamento della Chiesa cattolica, il diritto canonico, perché secondo l'insegnamento cristiano il matrimonio è un'unione indissolubile di carattere religioso.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ttangolo 1">
            <a:extLst>
              <a:ext uri="{FF2B5EF4-FFF2-40B4-BE49-F238E27FC236}">
                <a16:creationId xmlns:a16="http://schemas.microsoft.com/office/drawing/2014/main" id="{0DAEBA92-829A-4D01-836E-2900F83CAAC1}"/>
              </a:ext>
            </a:extLst>
          </p:cNvPr>
          <p:cNvSpPr>
            <a:spLocks noChangeArrowheads="1"/>
          </p:cNvSpPr>
          <p:nvPr/>
        </p:nvSpPr>
        <p:spPr bwMode="auto">
          <a:xfrm>
            <a:off x="4595814" y="5357813"/>
            <a:ext cx="2069797"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it-IT" altLang="it-IT" sz="1800" b="1">
                <a:latin typeface="Arial" panose="020B0604020202020204" pitchFamily="34" charset="0"/>
                <a:cs typeface="Arial" panose="020B0604020202020204" pitchFamily="34" charset="0"/>
              </a:rPr>
              <a:t>Appendice</a:t>
            </a:r>
          </a:p>
          <a:p>
            <a:pPr>
              <a:lnSpc>
                <a:spcPct val="150000"/>
              </a:lnSpc>
              <a:spcBef>
                <a:spcPct val="0"/>
              </a:spcBef>
              <a:buFontTx/>
              <a:buNone/>
            </a:pPr>
            <a:r>
              <a:rPr lang="it-IT" altLang="it-IT" sz="1800" b="1">
                <a:latin typeface="Arial" panose="020B0604020202020204" pitchFamily="34" charset="0"/>
                <a:cs typeface="Arial" panose="020B0604020202020204" pitchFamily="34" charset="0"/>
              </a:rPr>
              <a:t>e riflessioni varie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875A09-A91C-4511-A6B5-0F2E9D8BEBE3}"/>
              </a:ext>
            </a:extLst>
          </p:cNvPr>
          <p:cNvSpPr>
            <a:spLocks noGrp="1" noRot="1" noChangeArrowheads="1"/>
          </p:cNvSpPr>
          <p:nvPr>
            <p:ph idx="1"/>
          </p:nvPr>
        </p:nvSpPr>
        <p:spPr>
          <a:xfrm>
            <a:off x="443372" y="152400"/>
            <a:ext cx="11305256" cy="6553200"/>
          </a:xfrm>
          <a:solidFill>
            <a:srgbClr val="FFFFCC"/>
          </a:solidFill>
          <a:ln>
            <a:solidFill>
              <a:schemeClr val="tx1"/>
            </a:solidFill>
          </a:ln>
        </p:spPr>
        <p:txBody>
          <a:bodyPr rtlCol="0">
            <a:normAutofit fontScale="92500"/>
          </a:bodyPr>
          <a:lstStyle/>
          <a:p>
            <a:pPr algn="ctr" eaLnBrk="1" fontAlgn="auto" hangingPunct="1">
              <a:lnSpc>
                <a:spcPct val="80000"/>
              </a:lnSpc>
              <a:spcAft>
                <a:spcPts val="0"/>
              </a:spcAft>
              <a:buFontTx/>
              <a:buAutoNum type="arabicPlain" startAt="3"/>
              <a:defRPr/>
            </a:pPr>
            <a:endParaRPr lang="it-IT" sz="800" b="1" dirty="0"/>
          </a:p>
          <a:p>
            <a:pPr algn="ctr" eaLnBrk="1" fontAlgn="auto" hangingPunct="1">
              <a:lnSpc>
                <a:spcPct val="80000"/>
              </a:lnSpc>
              <a:spcAft>
                <a:spcPts val="0"/>
              </a:spcAft>
              <a:buFontTx/>
              <a:buAutoNum type="arabicPlain" startAt="3"/>
              <a:defRPr/>
            </a:pPr>
            <a:r>
              <a:rPr lang="it-IT" sz="2400" b="1" dirty="0">
                <a:latin typeface="Arial" pitchFamily="34" charset="0"/>
                <a:cs typeface="Arial" pitchFamily="34" charset="0"/>
              </a:rPr>
              <a:t>IL DIVORZIO NEL DIRITTO ITALIANO</a:t>
            </a:r>
          </a:p>
          <a:p>
            <a:pPr eaLnBrk="1" fontAlgn="auto" hangingPunct="1">
              <a:lnSpc>
                <a:spcPct val="80000"/>
              </a:lnSpc>
              <a:spcAft>
                <a:spcPts val="0"/>
              </a:spcAft>
              <a:buNone/>
              <a:defRPr/>
            </a:pPr>
            <a:r>
              <a:rPr lang="it-IT" sz="800" dirty="0">
                <a:latin typeface="Arial" pitchFamily="34" charset="0"/>
                <a:cs typeface="Arial" pitchFamily="34" charset="0"/>
              </a:rPr>
              <a:t> </a:t>
            </a:r>
          </a:p>
          <a:p>
            <a:pPr eaLnBrk="1" fontAlgn="auto" hangingPunct="1">
              <a:lnSpc>
                <a:spcPct val="150000"/>
              </a:lnSpc>
              <a:spcAft>
                <a:spcPts val="0"/>
              </a:spcAft>
              <a:defRPr/>
            </a:pPr>
            <a:r>
              <a:rPr lang="it-IT" sz="1400" dirty="0">
                <a:latin typeface="Arial" pitchFamily="34" charset="0"/>
                <a:cs typeface="Arial" pitchFamily="34" charset="0"/>
              </a:rPr>
              <a:t>In Italia, il codice civile del 1942 prevedeva come unico motivo di scioglimento del matrimonio la morte di uno dei coniugi, ed esprimeva perciò l'idea dell'indissolubilità del matrimonio; anche in caso di separazione, il legame tra marito e moglie rimaneva infatti valido, impedendo dunque loro di celebrare nuove nozze.</a:t>
            </a:r>
          </a:p>
          <a:p>
            <a:pPr eaLnBrk="1" fontAlgn="auto" hangingPunct="1">
              <a:lnSpc>
                <a:spcPct val="150000"/>
              </a:lnSpc>
              <a:spcAft>
                <a:spcPts val="0"/>
              </a:spcAft>
              <a:defRPr/>
            </a:pPr>
            <a:r>
              <a:rPr lang="it-IT" sz="1400" dirty="0">
                <a:latin typeface="Arial" pitchFamily="34" charset="0"/>
                <a:cs typeface="Arial" pitchFamily="34" charset="0"/>
              </a:rPr>
              <a:t>Nel 1970 una nuova legge ha introdotto in Italia il divorzio come rimedio al fallimento della vita coniugale, dando luogo a vivaci polemiche culminate nel 1974 in un referendum popolare. L'esito della consultazione fu favorevole al mantenimento di tale legge, che fu poi modificata nel 1987.</a:t>
            </a:r>
          </a:p>
          <a:p>
            <a:pPr eaLnBrk="1" fontAlgn="auto" hangingPunct="1">
              <a:lnSpc>
                <a:spcPct val="150000"/>
              </a:lnSpc>
              <a:spcAft>
                <a:spcPts val="0"/>
              </a:spcAft>
              <a:defRPr/>
            </a:pPr>
            <a:r>
              <a:rPr lang="it-IT" sz="1400" dirty="0">
                <a:latin typeface="Arial" pitchFamily="34" charset="0"/>
                <a:cs typeface="Arial" pitchFamily="34" charset="0"/>
              </a:rPr>
              <a:t>Perché si possa parlare di fallimento del matrimonio, cioè di cessazione della comunione spirituale e materiale fra i coniugi, bisogna che ricorra almeno una delle cause previste dalla legge. Tra queste: la separazione dei coniugi, la condanna di un coniuge per aver commesso reati gravi oppure reati contro l'altro coniuge, la mancata consumazione del matrimonio. Per sottolineare l'importanza dell'atto con il quale i due coniugi divorziano, la legge ha previsto che solo l'autorità giudiziaria, previo un tentativo di conciliazione, possa con sentenza dichiarare sciolto un matrimonio. Nel caso dello scioglimento di un matrimonio contratto con rito civile si parla di "scioglimento"; nel caso del matrimonio concordatario (cioè del matrimonio celebrato secondo il rito del diritto canonico cui lo stato italiano riconosce tuttavia "effetti civili") si parla di "cessazione degli effetti civili".</a:t>
            </a:r>
          </a:p>
          <a:p>
            <a:pPr eaLnBrk="1" fontAlgn="auto" hangingPunct="1">
              <a:lnSpc>
                <a:spcPct val="150000"/>
              </a:lnSpc>
              <a:spcAft>
                <a:spcPts val="0"/>
              </a:spcAft>
              <a:defRPr/>
            </a:pPr>
            <a:r>
              <a:rPr lang="it-IT" sz="1400" dirty="0">
                <a:latin typeface="Arial" pitchFamily="34" charset="0"/>
                <a:cs typeface="Arial" pitchFamily="34" charset="0"/>
              </a:rPr>
              <a:t>Una volta ottenuto il divorzio, i coniugi precedentemente uniti in matrimonio non possono più ricostituire il legame matrimoniale sciolto: il divorzio ha infatti carattere definitivo. Ciascuno dei coniugi può invece formarsi una nuova famiglia.</a:t>
            </a:r>
          </a:p>
          <a:p>
            <a:pPr eaLnBrk="1" fontAlgn="auto" hangingPunct="1">
              <a:lnSpc>
                <a:spcPct val="150000"/>
              </a:lnSpc>
              <a:spcAft>
                <a:spcPts val="0"/>
              </a:spcAft>
              <a:defRPr/>
            </a:pPr>
            <a:r>
              <a:rPr lang="it-IT" sz="1400" dirty="0">
                <a:latin typeface="Arial" pitchFamily="34" charset="0"/>
                <a:cs typeface="Arial" pitchFamily="34" charset="0"/>
              </a:rPr>
              <a:t>Secondo la legge italiana, il giudice che dichiara sciolto il matrimonio può obbligare uno dei due coniugi (in genere il marito) a versare una somma periodica all'altro coniuge qualora quest'ultimo si trovi in difficoltà economiche. L'obbligo di versare tale assegno viene meno nel caso in cui il coniuge che riceve l'assegno si sposi nuovamente.</a:t>
            </a:r>
          </a:p>
          <a:p>
            <a:pPr eaLnBrk="1" fontAlgn="auto" hangingPunct="1">
              <a:lnSpc>
                <a:spcPct val="150000"/>
              </a:lnSpc>
              <a:spcAft>
                <a:spcPts val="0"/>
              </a:spcAft>
              <a:defRPr/>
            </a:pPr>
            <a:r>
              <a:rPr lang="it-IT" sz="1400" dirty="0">
                <a:latin typeface="Arial" pitchFamily="34" charset="0"/>
                <a:cs typeface="Arial" pitchFamily="34" charset="0"/>
              </a:rPr>
              <a:t>Il giudice inoltre, se vi sono figli, decide a quale dei due genitori affidarli; il giudice può anche affidarli a entrambi i genitori, i quali se ne divideranno la cura. Anche dopo il divorzio i genitori mantengono i propri doveri verso i figli</a:t>
            </a:r>
            <a:r>
              <a:rPr lang="it-IT" sz="1400" dirty="0">
                <a:effectLst>
                  <a:outerShdw blurRad="38100" dist="38100" dir="2700000" algn="tl">
                    <a:srgbClr val="C0C0C0"/>
                  </a:outerShdw>
                </a:effectLst>
                <a:latin typeface="Arial" pitchFamily="34" charset="0"/>
                <a:cs typeface="Arial" pitchFamily="34" charset="0"/>
              </a:rPr>
              <a:t>. </a:t>
            </a:r>
          </a:p>
          <a:p>
            <a:pPr eaLnBrk="1" fontAlgn="auto" hangingPunct="1">
              <a:spcAft>
                <a:spcPts val="0"/>
              </a:spcAft>
              <a:buNone/>
              <a:defRPr/>
            </a:pPr>
            <a:endParaRPr lang="it-IT" sz="800" dirty="0">
              <a:effectLst>
                <a:outerShdw blurRad="38100" dist="38100" dir="2700000" algn="tl">
                  <a:srgbClr val="C0C0C0"/>
                </a:outerShdw>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1507804-1EF7-40A1-A797-39F334E70F2C}"/>
              </a:ext>
            </a:extLst>
          </p:cNvPr>
          <p:cNvSpPr>
            <a:spLocks noGrp="1" noRot="1" noChangeArrowheads="1"/>
          </p:cNvSpPr>
          <p:nvPr>
            <p:ph idx="1"/>
          </p:nvPr>
        </p:nvSpPr>
        <p:spPr>
          <a:xfrm>
            <a:off x="1774825" y="476251"/>
            <a:ext cx="8713788" cy="5649913"/>
          </a:xfrm>
          <a:solidFill>
            <a:schemeClr val="bg1"/>
          </a:solidFill>
          <a:ln>
            <a:solidFill>
              <a:schemeClr val="tx1"/>
            </a:solidFill>
            <a:miter lim="800000"/>
            <a:headEnd/>
            <a:tailEnd/>
          </a:ln>
        </p:spPr>
        <p:txBody>
          <a:bodyPr/>
          <a:lstStyle/>
          <a:p>
            <a:pPr marL="609600" indent="-609600" algn="ctr" eaLnBrk="1" hangingPunct="1">
              <a:buFontTx/>
              <a:buAutoNum type="arabicPlain" startAt="4"/>
            </a:pPr>
            <a:r>
              <a:rPr lang="it-IT" altLang="it-IT" sz="2800" b="1"/>
              <a:t>ANNULLAMENTO DEL MATRIMONIO</a:t>
            </a:r>
          </a:p>
          <a:p>
            <a:pPr marL="609600" indent="-609600" algn="ctr" eaLnBrk="1" hangingPunct="1">
              <a:buNone/>
            </a:pPr>
            <a:r>
              <a:rPr lang="it-IT" altLang="it-IT" sz="2800"/>
              <a:t> </a:t>
            </a:r>
          </a:p>
          <a:p>
            <a:pPr marL="609600" indent="-609600" eaLnBrk="1" hangingPunct="1"/>
            <a:r>
              <a:rPr lang="it-IT" altLang="it-IT" sz="2800"/>
              <a:t>Il divorzio è lo scioglimento di un matrimonio legalmente valido; non va quindi confuso con l'annullamento, che si verifica qualora il matrimonio è inficiato da vizi. </a:t>
            </a:r>
          </a:p>
          <a:p>
            <a:pPr marL="609600" indent="-609600" eaLnBrk="1" hangingPunct="1"/>
            <a:r>
              <a:rPr lang="it-IT" altLang="it-IT" sz="2800"/>
              <a:t>Non sono validi, ad esempio, i matrimoni tra parenti, tra persone già coniugate, tra minori e quelli celebrati tra due persone costrette con la forza.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4753C66-CB52-4DBA-8AB1-A2FC5B914372}"/>
              </a:ext>
            </a:extLst>
          </p:cNvPr>
          <p:cNvSpPr>
            <a:spLocks noGrp="1" noRot="1" noChangeArrowheads="1"/>
          </p:cNvSpPr>
          <p:nvPr>
            <p:ph idx="1"/>
          </p:nvPr>
        </p:nvSpPr>
        <p:spPr>
          <a:xfrm>
            <a:off x="1774825" y="476250"/>
            <a:ext cx="8642350" cy="5905500"/>
          </a:xfrm>
          <a:solidFill>
            <a:schemeClr val="bg1"/>
          </a:solidFill>
          <a:ln>
            <a:solidFill>
              <a:schemeClr val="tx1"/>
            </a:solidFill>
            <a:miter lim="800000"/>
            <a:headEnd/>
            <a:tailEnd/>
          </a:ln>
        </p:spPr>
        <p:txBody>
          <a:bodyPr/>
          <a:lstStyle/>
          <a:p>
            <a:pPr eaLnBrk="1" hangingPunct="1">
              <a:lnSpc>
                <a:spcPct val="90000"/>
              </a:lnSpc>
            </a:pPr>
            <a:r>
              <a:rPr lang="it-IT" altLang="it-IT" sz="1800">
                <a:latin typeface="Arial" panose="020B0604020202020204" pitchFamily="34" charset="0"/>
                <a:cs typeface="Arial" panose="020B0604020202020204" pitchFamily="34" charset="0"/>
              </a:rPr>
              <a:t>L'istituzione matrimoniale è presente fin dai tempi più antichi e, nelle sue diverse forme, riflette i valori e i costumi di una data società. </a:t>
            </a:r>
          </a:p>
          <a:p>
            <a:pPr eaLnBrk="1" hangingPunct="1">
              <a:lnSpc>
                <a:spcPct val="90000"/>
              </a:lnSpc>
            </a:pPr>
            <a:r>
              <a:rPr lang="it-IT" altLang="it-IT" sz="1800">
                <a:latin typeface="Arial" panose="020B0604020202020204" pitchFamily="34" charset="0"/>
                <a:cs typeface="Arial" panose="020B0604020202020204" pitchFamily="34" charset="0"/>
              </a:rPr>
              <a:t>Di solito regolato da leggi, il matrimonio unisce due individui di diverso sesso in una forma particolare di mutua dipendenza, allo scopo di fondare una famiglia; tale unione è generalmente ratificata mediante un rito laico o religioso.</a:t>
            </a:r>
          </a:p>
          <a:p>
            <a:pPr eaLnBrk="1" hangingPunct="1">
              <a:lnSpc>
                <a:spcPct val="90000"/>
              </a:lnSpc>
            </a:pPr>
            <a:r>
              <a:rPr lang="it-IT" altLang="it-IT" sz="1800">
                <a:latin typeface="Arial" panose="020B0604020202020204" pitchFamily="34" charset="0"/>
                <a:cs typeface="Arial" panose="020B0604020202020204" pitchFamily="34" charset="0"/>
              </a:rPr>
              <a:t>La legislazione dei singoli paesi stabilisce per ciascun coniuge i diritti e i doveri tesi a garantire la sussistenza morale, materiale, sociale e giuridica della famiglia.</a:t>
            </a:r>
          </a:p>
          <a:p>
            <a:pPr eaLnBrk="1" hangingPunct="1">
              <a:lnSpc>
                <a:spcPct val="90000"/>
              </a:lnSpc>
            </a:pPr>
            <a:endParaRPr lang="it-IT" altLang="it-IT" sz="1800">
              <a:latin typeface="Arial" panose="020B0604020202020204" pitchFamily="34" charset="0"/>
              <a:cs typeface="Arial" panose="020B0604020202020204" pitchFamily="34" charset="0"/>
            </a:endParaRPr>
          </a:p>
          <a:p>
            <a:pPr eaLnBrk="1" hangingPunct="1">
              <a:lnSpc>
                <a:spcPct val="90000"/>
              </a:lnSpc>
            </a:pPr>
            <a:r>
              <a:rPr lang="it-IT" altLang="it-IT" sz="1800">
                <a:latin typeface="Arial" panose="020B0604020202020204" pitchFamily="34" charset="0"/>
                <a:cs typeface="Arial" panose="020B0604020202020204" pitchFamily="34" charset="0"/>
              </a:rPr>
              <a:t>La libera scelta del coniuge è un evento relativamente recente.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In Europa infatti, prima dell'industrializzazione, le famiglie erano considerate prevalentemente come unità produttive, unità dedite cioè all'agricoltura e all'artigianato e in tale contesto la scelta del coniuge non era determinata dall'amore o dall'affetto, ma piuttosto dagli interessi sociali ed economici.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I proprietari terrieri, ad esempio, erano soliti interferire direttamente nella scelta del coniuge per i loro affittuari, in quanto li consideravano una proprietà. </a:t>
            </a:r>
          </a:p>
          <a:p>
            <a:pPr eaLnBrk="1" hangingPunct="1">
              <a:lnSpc>
                <a:spcPct val="90000"/>
              </a:lnSpc>
              <a:buFont typeface="Arial" panose="020B0604020202020204" pitchFamily="34" charset="0"/>
              <a:buNone/>
            </a:pPr>
            <a:r>
              <a:rPr lang="it-IT" altLang="it-IT" sz="1800">
                <a:latin typeface="Arial" panose="020B0604020202020204" pitchFamily="34" charset="0"/>
                <a:cs typeface="Arial" panose="020B0604020202020204" pitchFamily="34" charset="0"/>
              </a:rPr>
              <a:t>Anche fra i nobili era comune l'usanza di cercare moglie o marito quasi esclusivamente all'interno della cerchia nobiliare: il fenomeno (detto endogamia) era diffuso anche in molte società orientali: come in India, dove il coniuge veniva cercato fra gli appartenenti alla medesima casta.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1EDFD0B-5B4E-43FB-AC71-55DE87B12429}"/>
              </a:ext>
            </a:extLst>
          </p:cNvPr>
          <p:cNvSpPr>
            <a:spLocks noGrp="1" noRot="1" noChangeArrowheads="1"/>
          </p:cNvSpPr>
          <p:nvPr>
            <p:ph idx="1"/>
          </p:nvPr>
        </p:nvSpPr>
        <p:spPr>
          <a:xfrm>
            <a:off x="1981200" y="260350"/>
            <a:ext cx="8229600" cy="6337300"/>
          </a:xfrm>
          <a:solidFill>
            <a:schemeClr val="bg1"/>
          </a:solidFill>
          <a:ln>
            <a:solidFill>
              <a:schemeClr val="tx1"/>
            </a:solidFill>
            <a:miter lim="800000"/>
            <a:headEnd/>
            <a:tailEnd/>
          </a:ln>
        </p:spPr>
        <p:txBody>
          <a:bodyPr/>
          <a:lstStyle/>
          <a:p>
            <a:pPr eaLnBrk="1" hangingPunct="1">
              <a:buFont typeface="Arial" panose="020B0604020202020204" pitchFamily="34" charset="0"/>
              <a:buNone/>
            </a:pPr>
            <a:endParaRPr lang="it-IT" altLang="it-IT" sz="2400"/>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In questo modo il matrimonio diventava un meccanismo sociale di particolare efficacia, in grado di riprodurre la distribuzione diseguale delle ricchezze e dei privilegi fra le diverse classi sociali, di preservare immutati i valori dei gruppi sociali dominanti, di predeterminare le successioni patrimoniali e, in sostanza, di controllare la mobilità sociale. </a:t>
            </a:r>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Proprio a tal fine, in alcuni paesi orientali (Malaysia, India, Giappone ecc.), erano e sono ancora molto comuni i fidanzamenti o i matrimoni tra bambini, in cui è ovviamente determinante la scelta dei genitori. </a:t>
            </a:r>
          </a:p>
          <a:p>
            <a:pPr eaLnBrk="1" hangingPunct="1">
              <a:buFont typeface="Arial" panose="020B0604020202020204" pitchFamily="34" charset="0"/>
              <a:buNone/>
            </a:pPr>
            <a:r>
              <a:rPr lang="it-IT" altLang="it-IT" sz="2400">
                <a:latin typeface="Arial" panose="020B0604020202020204" pitchFamily="34" charset="0"/>
                <a:cs typeface="Arial" panose="020B0604020202020204" pitchFamily="34" charset="0"/>
              </a:rPr>
              <a:t>In Cina, fino agli anni Cinquanta, spesso accadeva addirittura che lo sposo e la sposa si incontrassero per la prima volta il giorno delle nozze.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7145D42-BF6C-41EA-88AC-88B1565116E1}"/>
              </a:ext>
            </a:extLst>
          </p:cNvPr>
          <p:cNvSpPr>
            <a:spLocks noGrp="1" noRot="1" noChangeArrowheads="1"/>
          </p:cNvSpPr>
          <p:nvPr>
            <p:ph idx="1"/>
          </p:nvPr>
        </p:nvSpPr>
        <p:spPr>
          <a:xfrm>
            <a:off x="1774825" y="476250"/>
            <a:ext cx="8642350" cy="6192838"/>
          </a:xfrm>
          <a:solidFill>
            <a:schemeClr val="bg1"/>
          </a:solidFill>
          <a:ln>
            <a:solidFill>
              <a:schemeClr val="tx1"/>
            </a:solidFill>
            <a:miter lim="800000"/>
            <a:headEnd/>
            <a:tailEnd/>
          </a:ln>
        </p:spPr>
        <p:txBody>
          <a:bodyPr/>
          <a:lstStyle/>
          <a:p>
            <a:pPr algn="ctr" eaLnBrk="1" hangingPunct="1">
              <a:lnSpc>
                <a:spcPct val="90000"/>
              </a:lnSpc>
              <a:buFont typeface="Arial" panose="020B0604020202020204" pitchFamily="34" charset="0"/>
              <a:buNone/>
            </a:pPr>
            <a:endParaRPr lang="it-IT" altLang="it-IT" sz="900" b="1"/>
          </a:p>
          <a:p>
            <a:pPr algn="ctr" eaLnBrk="1" hangingPunct="1">
              <a:lnSpc>
                <a:spcPct val="90000"/>
              </a:lnSpc>
              <a:buFont typeface="Arial" panose="020B0604020202020204" pitchFamily="34" charset="0"/>
              <a:buNone/>
            </a:pPr>
            <a:r>
              <a:rPr lang="it-IT" altLang="it-IT" sz="2400" b="1"/>
              <a:t>MONOGAMIA  E  POLIGAMIA</a:t>
            </a:r>
          </a:p>
          <a:p>
            <a:pPr algn="ctr" eaLnBrk="1" hangingPunct="1">
              <a:lnSpc>
                <a:spcPct val="90000"/>
              </a:lnSpc>
              <a:buFont typeface="Arial" panose="020B0604020202020204" pitchFamily="34" charset="0"/>
              <a:buNone/>
            </a:pPr>
            <a:endParaRPr lang="it-IT" altLang="it-IT" sz="800"/>
          </a:p>
          <a:p>
            <a:pPr eaLnBrk="1" hangingPunct="1">
              <a:lnSpc>
                <a:spcPct val="90000"/>
              </a:lnSpc>
              <a:buFont typeface="Arial" panose="020B0604020202020204" pitchFamily="34" charset="0"/>
              <a:buNone/>
            </a:pPr>
            <a:r>
              <a:rPr lang="it-IT" altLang="it-IT" sz="2400"/>
              <a:t>Nelle società occidentali la forma di matrimonio più diffusa è quella monogamica, che prevede cioè l'unione di un solo uomo con una sola donna; la forma opposta è quella poligamica, che prevede la possibilità di avere contemporaneamente più di un coniuge. </a:t>
            </a:r>
          </a:p>
          <a:p>
            <a:pPr eaLnBrk="1" hangingPunct="1">
              <a:lnSpc>
                <a:spcPct val="90000"/>
              </a:lnSpc>
              <a:buFont typeface="Arial" panose="020B0604020202020204" pitchFamily="34" charset="0"/>
              <a:buNone/>
            </a:pPr>
            <a:endParaRPr lang="it-IT" altLang="it-IT" sz="900"/>
          </a:p>
          <a:p>
            <a:pPr eaLnBrk="1" hangingPunct="1">
              <a:lnSpc>
                <a:spcPct val="90000"/>
              </a:lnSpc>
              <a:buFont typeface="Arial" panose="020B0604020202020204" pitchFamily="34" charset="0"/>
              <a:buNone/>
            </a:pPr>
            <a:r>
              <a:rPr lang="it-IT" altLang="it-IT" sz="2400"/>
              <a:t>In diversi paesi è ancora diffuso il matrimonio di tipo </a:t>
            </a:r>
            <a:r>
              <a:rPr lang="it-IT" altLang="it-IT" sz="2400">
                <a:solidFill>
                  <a:srgbClr val="EE7748"/>
                </a:solidFill>
              </a:rPr>
              <a:t>poligamico</a:t>
            </a:r>
            <a:r>
              <a:rPr lang="it-IT" altLang="it-IT" sz="2400"/>
              <a:t>, che prevede due varianti: </a:t>
            </a:r>
          </a:p>
          <a:p>
            <a:pPr eaLnBrk="1" hangingPunct="1">
              <a:lnSpc>
                <a:spcPct val="90000"/>
              </a:lnSpc>
              <a:buFont typeface="Arial" panose="020B0604020202020204" pitchFamily="34" charset="0"/>
              <a:buNone/>
            </a:pPr>
            <a:endParaRPr lang="it-IT" altLang="it-IT" sz="900"/>
          </a:p>
          <a:p>
            <a:pPr eaLnBrk="1" hangingPunct="1">
              <a:lnSpc>
                <a:spcPct val="90000"/>
              </a:lnSpc>
            </a:pPr>
            <a:r>
              <a:rPr lang="it-IT" altLang="it-IT" sz="2000" b="1">
                <a:solidFill>
                  <a:srgbClr val="EE7748"/>
                </a:solidFill>
              </a:rPr>
              <a:t>la poliginia</a:t>
            </a:r>
            <a:r>
              <a:rPr lang="it-IT" altLang="it-IT" sz="2000"/>
              <a:t> in cui un uomo ha contemporaneamente più mogli </a:t>
            </a:r>
          </a:p>
          <a:p>
            <a:pPr eaLnBrk="1" hangingPunct="1">
              <a:lnSpc>
                <a:spcPct val="90000"/>
              </a:lnSpc>
            </a:pPr>
            <a:r>
              <a:rPr lang="it-IT" altLang="it-IT" sz="2000" b="1">
                <a:solidFill>
                  <a:srgbClr val="EE7748"/>
                </a:solidFill>
              </a:rPr>
              <a:t>e la poliandria</a:t>
            </a:r>
            <a:r>
              <a:rPr lang="it-IT" altLang="it-IT" sz="2000">
                <a:solidFill>
                  <a:srgbClr val="EE7748"/>
                </a:solidFill>
              </a:rPr>
              <a:t>,</a:t>
            </a:r>
            <a:r>
              <a:rPr lang="it-IT" altLang="it-IT" sz="2000"/>
              <a:t> in cui una donna è sposata con più mariti</a:t>
            </a:r>
            <a:r>
              <a:rPr lang="it-IT" altLang="it-IT" sz="2400"/>
              <a:t>.</a:t>
            </a:r>
          </a:p>
          <a:p>
            <a:pPr eaLnBrk="1" hangingPunct="1">
              <a:lnSpc>
                <a:spcPct val="90000"/>
              </a:lnSpc>
              <a:buFont typeface="Arial" panose="020B0604020202020204" pitchFamily="34" charset="0"/>
              <a:buNone/>
            </a:pPr>
            <a:r>
              <a:rPr lang="it-IT" altLang="it-IT" sz="900"/>
              <a:t> </a:t>
            </a:r>
          </a:p>
          <a:p>
            <a:pPr eaLnBrk="1" hangingPunct="1">
              <a:lnSpc>
                <a:spcPct val="90000"/>
              </a:lnSpc>
              <a:buFont typeface="Arial" panose="020B0604020202020204" pitchFamily="34" charset="0"/>
              <a:buNone/>
            </a:pPr>
            <a:r>
              <a:rPr lang="it-IT" altLang="it-IT" sz="2400"/>
              <a:t>La poliginia è presente nel mondo islamico e, durante il XIX secolo, fu praticata per un breve periodo anche fra i mormoni nello Utah (Stati Uniti); </a:t>
            </a:r>
          </a:p>
          <a:p>
            <a:pPr eaLnBrk="1" hangingPunct="1">
              <a:lnSpc>
                <a:spcPct val="90000"/>
              </a:lnSpc>
              <a:buFont typeface="Arial" panose="020B0604020202020204" pitchFamily="34" charset="0"/>
              <a:buNone/>
            </a:pPr>
            <a:r>
              <a:rPr lang="it-IT" altLang="it-IT" sz="2400"/>
              <a:t>la poliandria è presente invece in alcune società dell'Asia centrale, dell'India meridionale e nello Sri Lanka.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07368" y="404664"/>
            <a:ext cx="11089232" cy="2164695"/>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sono aumentati i bambini e i giovani viziati?</a:t>
            </a:r>
          </a:p>
          <a:p>
            <a:pPr lvl="1">
              <a:lnSpc>
                <a:spcPct val="150000"/>
              </a:lnSpc>
            </a:pPr>
            <a:r>
              <a:rPr lang="it-IT" sz="2400" dirty="0">
                <a:solidFill>
                  <a:srgbClr val="050505"/>
                </a:solidFill>
                <a:latin typeface="Arial" panose="020B0604020202020204" pitchFamily="34" charset="0"/>
                <a:cs typeface="Arial" panose="020B0604020202020204" pitchFamily="34" charset="0"/>
              </a:rPr>
              <a:t>E’ </a:t>
            </a:r>
            <a:r>
              <a:rPr lang="it-IT" sz="2400">
                <a:solidFill>
                  <a:srgbClr val="050505"/>
                </a:solidFill>
                <a:latin typeface="Arial" panose="020B0604020202020204" pitchFamily="34" charset="0"/>
                <a:cs typeface="Arial" panose="020B0604020202020204" pitchFamily="34" charset="0"/>
              </a:rPr>
              <a:t>vero che i </a:t>
            </a:r>
            <a:r>
              <a:rPr lang="it-IT" sz="2400" dirty="0">
                <a:solidFill>
                  <a:srgbClr val="050505"/>
                </a:solidFill>
                <a:latin typeface="Arial" panose="020B0604020202020204" pitchFamily="34" charset="0"/>
                <a:cs typeface="Arial" panose="020B0604020202020204" pitchFamily="34" charset="0"/>
              </a:rPr>
              <a:t>genitori sono sempre meno capaci di dire NO?    Perché?</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07368" y="2924944"/>
            <a:ext cx="11089232" cy="1933863"/>
          </a:xfrm>
          <a:prstGeom prst="rect">
            <a:avLst/>
          </a:prstGeom>
          <a:solidFill>
            <a:schemeClr val="bg1"/>
          </a:solidFill>
        </p:spPr>
        <p:txBody>
          <a:bodyPr wrap="square">
            <a:spAutoFit/>
          </a:bodyPr>
          <a:lstStyle/>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è vero che sono aumentati i «mammoni»?</a:t>
            </a:r>
          </a:p>
          <a:p>
            <a:pPr lvl="1">
              <a:lnSpc>
                <a:spcPct val="150000"/>
              </a:lnSpc>
            </a:pPr>
            <a:r>
              <a:rPr lang="it-IT" sz="2400" dirty="0">
                <a:solidFill>
                  <a:srgbClr val="050505"/>
                </a:solidFill>
                <a:latin typeface="Arial" panose="020B0604020202020204" pitchFamily="34" charset="0"/>
                <a:cs typeface="Arial" panose="020B0604020202020204" pitchFamily="34" charset="0"/>
              </a:rPr>
              <a:t>Mammone è la persona che non riesce ad essere indipendente dalla madre.</a:t>
            </a:r>
            <a:endParaRPr lang="it-IT" sz="3200" dirty="0">
              <a:solidFill>
                <a:srgbClr val="050505"/>
              </a:solidFill>
              <a:latin typeface="Arial" panose="020B0604020202020204" pitchFamily="34" charset="0"/>
              <a:cs typeface="Arial" panose="020B0604020202020204" pitchFamily="34" charset="0"/>
            </a:endParaRP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97D26DFE-6C74-4EE3-A770-45BEB608138D}"/>
              </a:ext>
            </a:extLst>
          </p:cNvPr>
          <p:cNvSpPr/>
          <p:nvPr/>
        </p:nvSpPr>
        <p:spPr>
          <a:xfrm>
            <a:off x="407368" y="5229200"/>
            <a:ext cx="11089232" cy="900503"/>
          </a:xfrm>
          <a:prstGeom prst="rect">
            <a:avLst/>
          </a:prstGeom>
          <a:solidFill>
            <a:schemeClr val="bg1"/>
          </a:solidFill>
        </p:spPr>
        <p:txBody>
          <a:bodyPr wrap="square">
            <a:spAutoFit/>
          </a:bodyPr>
          <a:lstStyle/>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possibile una vita coniugale con un mammone/a? </a:t>
            </a:r>
          </a:p>
          <a:p>
            <a:pPr lvl="1">
              <a:lnSpc>
                <a:spcPct val="150000"/>
              </a:lnSpc>
            </a:pPr>
            <a:endParaRPr lang="it-IT" sz="800" dirty="0">
              <a:solidFill>
                <a:srgbClr val="05050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8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5A5A4E7-9697-4562-9142-2D92A85CECC9}"/>
              </a:ext>
            </a:extLst>
          </p:cNvPr>
          <p:cNvSpPr>
            <a:spLocks noGrp="1" noRot="1" noChangeArrowheads="1"/>
          </p:cNvSpPr>
          <p:nvPr>
            <p:ph idx="1"/>
          </p:nvPr>
        </p:nvSpPr>
        <p:spPr>
          <a:xfrm>
            <a:off x="1981200" y="476251"/>
            <a:ext cx="8229600" cy="5649913"/>
          </a:xfrm>
          <a:solidFill>
            <a:schemeClr val="bg1"/>
          </a:solidFill>
          <a:ln>
            <a:solidFill>
              <a:schemeClr val="tx1"/>
            </a:solidFill>
            <a:miter lim="800000"/>
            <a:headEnd/>
            <a:tailEnd/>
          </a:ln>
        </p:spPr>
        <p:txBody>
          <a:bodyPr/>
          <a:lstStyle/>
          <a:p>
            <a:pPr algn="ctr" eaLnBrk="1" hangingPunct="1">
              <a:buFont typeface="Arial" panose="020B0604020202020204" pitchFamily="34" charset="0"/>
              <a:buNone/>
            </a:pPr>
            <a:r>
              <a:rPr lang="it-IT" altLang="it-IT" sz="2800" b="1">
                <a:latin typeface="Arial" panose="020B0604020202020204" pitchFamily="34" charset="0"/>
                <a:cs typeface="Arial" panose="020B0604020202020204" pitchFamily="34" charset="0"/>
              </a:rPr>
              <a:t>RITUALI</a:t>
            </a:r>
          </a:p>
          <a:p>
            <a:pPr eaLnBrk="1" hangingPunct="1">
              <a:buFont typeface="Arial" panose="020B0604020202020204" pitchFamily="34" charset="0"/>
              <a:buNone/>
            </a:pPr>
            <a:endParaRPr lang="it-IT" altLang="it-IT" sz="900" b="1">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Nelle società occidentali il matrimonio è generalmente al contempo sia un'istituzione laica sia, dal XII secolo, un sacramento religioso.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La Chiesa cattolica, in particolare, e quella ortodossa orientale lo considerano un vincolo indissolubile. Nella maggior parte dei casi i matrimoni sono preceduti da periodi di fidanzamento caratterizzati da un insieme di riti sociali, come le visite alle rispettive famiglie e lo scambio di regali: tali riti sono considerati alla stregua di dichiarazioni pubbliche circa l'intenzione della coppia di contrarre matrimonio.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In ogni società sono stati elaborati rituali e cerimoniali molto precisi che sono destinati non solo alla coppia in questione, ma anche e soprattutto al gruppo sociale, nel senso che servono a riprodurre e a rinforzare i valori sociali della comunità. </a:t>
            </a:r>
          </a:p>
          <a:p>
            <a:pPr eaLnBrk="1" hangingPunct="1">
              <a:buFont typeface="Arial" panose="020B0604020202020204" pitchFamily="34" charset="0"/>
              <a:buNone/>
            </a:pPr>
            <a:r>
              <a:rPr lang="it-IT" altLang="it-IT" sz="2000">
                <a:latin typeface="Arial" panose="020B0604020202020204" pitchFamily="34" charset="0"/>
                <a:cs typeface="Arial" panose="020B0604020202020204" pitchFamily="34" charset="0"/>
              </a:rPr>
              <a:t>Il matrimonio in tale prospettiva viene a configurarsi come un vero e proprio rito di passaggio.</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9CAC8E8-048E-410C-AB84-067738A853FE}"/>
              </a:ext>
            </a:extLst>
          </p:cNvPr>
          <p:cNvSpPr>
            <a:spLocks noGrp="1" noRot="1" noChangeArrowheads="1"/>
          </p:cNvSpPr>
          <p:nvPr>
            <p:ph idx="1"/>
          </p:nvPr>
        </p:nvSpPr>
        <p:spPr>
          <a:xfrm>
            <a:off x="1703389" y="188914"/>
            <a:ext cx="8713787" cy="6480175"/>
          </a:xfrm>
          <a:solidFill>
            <a:schemeClr val="bg1"/>
          </a:solidFill>
          <a:ln>
            <a:solidFill>
              <a:schemeClr val="tx1"/>
            </a:solidFill>
            <a:miter lim="800000"/>
            <a:headEnd/>
            <a:tailEnd/>
          </a:ln>
        </p:spPr>
        <p:txBody>
          <a:bodyPr/>
          <a:lstStyle/>
          <a:p>
            <a:pPr algn="ctr" eaLnBrk="1" hangingPunct="1">
              <a:buFont typeface="Arial" panose="020B0604020202020204" pitchFamily="34" charset="0"/>
              <a:buNone/>
            </a:pPr>
            <a:endParaRPr lang="it-IT" altLang="it-IT" sz="500" b="1"/>
          </a:p>
          <a:p>
            <a:pPr algn="ctr" eaLnBrk="1" hangingPunct="1">
              <a:buFont typeface="Arial" panose="020B0604020202020204" pitchFamily="34" charset="0"/>
              <a:buNone/>
            </a:pPr>
            <a:r>
              <a:rPr lang="it-IT" altLang="it-IT" sz="1600" b="1">
                <a:latin typeface="Arial" panose="020B0604020202020204" pitchFamily="34" charset="0"/>
                <a:cs typeface="Arial" panose="020B0604020202020204" pitchFamily="34" charset="0"/>
              </a:rPr>
              <a:t>NORME  SOCIALI</a:t>
            </a:r>
          </a:p>
          <a:p>
            <a:pPr algn="ctr" eaLnBrk="1" hangingPunct="1">
              <a:buFont typeface="Arial" panose="020B0604020202020204" pitchFamily="34" charset="0"/>
              <a:buNone/>
            </a:pPr>
            <a:endParaRPr lang="it-IT" altLang="it-IT" sz="1600" b="1">
              <a:latin typeface="Arial" panose="020B0604020202020204" pitchFamily="34" charset="0"/>
              <a:cs typeface="Arial" panose="020B0604020202020204" pitchFamily="34" charset="0"/>
            </a:endParaRPr>
          </a:p>
          <a:p>
            <a:pPr eaLnBrk="1" hangingPunct="1"/>
            <a:r>
              <a:rPr lang="it-IT" altLang="it-IT" sz="1200" b="1">
                <a:latin typeface="Arial" panose="020B0604020202020204" pitchFamily="34" charset="0"/>
                <a:cs typeface="Arial" panose="020B0604020202020204" pitchFamily="34" charset="0"/>
              </a:rPr>
              <a:t>I tabù</a:t>
            </a:r>
            <a:r>
              <a:rPr lang="it-IT" altLang="it-IT" sz="1200">
                <a:latin typeface="Arial" panose="020B0604020202020204" pitchFamily="34" charset="0"/>
                <a:cs typeface="Arial" panose="020B0604020202020204" pitchFamily="34" charset="0"/>
              </a:rPr>
              <a:t> e le restrizioni sociali imposti nel corso della storia al matrimonio sono stati molto diversi e spesso anche molto articolati. Una forma di restrizione abbastanza comune fu ad esempio l'endogamia, che limita la scelta del coniuge all'interno della cerchia etnica, religiosa, tribale o all'interno della stessa classe sociale. Universalmente proibiti furono poi sia il matrimonio sia i rapporti sessuali tra genitori e figli (</a:t>
            </a:r>
            <a:r>
              <a:rPr lang="it-IT" altLang="it-IT" sz="1200" i="1">
                <a:latin typeface="Arial" panose="020B0604020202020204" pitchFamily="34" charset="0"/>
                <a:cs typeface="Arial" panose="020B0604020202020204" pitchFamily="34" charset="0"/>
              </a:rPr>
              <a:t>vedi</a:t>
            </a:r>
            <a:r>
              <a:rPr lang="it-IT" altLang="it-IT" sz="1200">
                <a:latin typeface="Arial" panose="020B0604020202020204" pitchFamily="34" charset="0"/>
                <a:cs typeface="Arial" panose="020B0604020202020204" pitchFamily="34" charset="0"/>
              </a:rPr>
              <a:t> Incesto).</a:t>
            </a:r>
          </a:p>
          <a:p>
            <a:pPr eaLnBrk="1" hangingPunct="1"/>
            <a:r>
              <a:rPr lang="it-IT" altLang="it-IT" sz="1200">
                <a:latin typeface="Arial" panose="020B0604020202020204" pitchFamily="34" charset="0"/>
                <a:cs typeface="Arial" panose="020B0604020202020204" pitchFamily="34" charset="0"/>
              </a:rPr>
              <a:t> </a:t>
            </a:r>
          </a:p>
          <a:p>
            <a:pPr eaLnBrk="1" hangingPunct="1"/>
            <a:r>
              <a:rPr lang="it-IT" altLang="it-IT" sz="1200">
                <a:latin typeface="Arial" panose="020B0604020202020204" pitchFamily="34" charset="0"/>
                <a:cs typeface="Arial" panose="020B0604020202020204" pitchFamily="34" charset="0"/>
              </a:rPr>
              <a:t>Il matrimonio tra fratelli e sorelle invece, solitamente vietato, fu permesso in certe civiltà, come nell'antico Egitto, in Persia, fra gli incas, in Uganda, alle Hawaii e nello Sri Lanka. </a:t>
            </a:r>
          </a:p>
          <a:p>
            <a:pPr eaLnBrk="1" hangingPunct="1">
              <a:buFont typeface="Arial" panose="020B0604020202020204" pitchFamily="34" charset="0"/>
              <a:buNone/>
            </a:pPr>
            <a:r>
              <a:rPr lang="it-IT" altLang="it-IT" sz="1200">
                <a:latin typeface="Arial" panose="020B0604020202020204" pitchFamily="34" charset="0"/>
                <a:cs typeface="Arial" panose="020B0604020202020204" pitchFamily="34" charset="0"/>
              </a:rPr>
              <a:t>       Nella maggior parte delle società il matrimonio fu comunque marcatamente esogamo, proibito cioè anche entro gradi di parentela più estesi (ad esempio, fra cugini).</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Riforma protestante</a:t>
            </a:r>
            <a:r>
              <a:rPr lang="it-IT" altLang="it-IT" sz="1200">
                <a:latin typeface="Arial" panose="020B0604020202020204" pitchFamily="34" charset="0"/>
                <a:cs typeface="Arial" panose="020B0604020202020204" pitchFamily="34" charset="0"/>
              </a:rPr>
              <a:t>, la rivoluzione industriale e la diffusione dell'ideologia individualista, tipica delle società moderne, hanno comportato nel corso dei secoli significativi mutamenti nel matrimonio come istituzione. Oggi, ad esempio, la scelta del coniuge è quasi del tutto libera; occorre tuttavia sottolineare che, pur trattandosi di una scelta in apparenza del tutto personale, è di fatto fortemente influenzata da fattori sociali, culturali, religiosi, economici, etnici ecc.</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Molti paesi, poi, hanno riconosciuto la possibilità di revocare il contratto sociale tra i coniugi attraverso la separazione legale e il divorzio. La religione cattolica, quella ortodossa e quella induista considerano invece il matrimonio come un vincolo indissolubile e ne concedono lo scioglimento soltanto in alcuni casi eccezionali. </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Chiesa cattolica</a:t>
            </a:r>
            <a:r>
              <a:rPr lang="it-IT" altLang="it-IT" sz="1200">
                <a:latin typeface="Arial" panose="020B0604020202020204" pitchFamily="34" charset="0"/>
                <a:cs typeface="Arial" panose="020B0604020202020204" pitchFamily="34" charset="0"/>
              </a:rPr>
              <a:t>, ad esempio, concede lo scioglimento del vincolo matrimoniale solo in particolari casi e dopo l'intervento del tribunale della Sacra Rota. </a:t>
            </a:r>
          </a:p>
          <a:p>
            <a:pPr eaLnBrk="1" hangingPunct="1">
              <a:buFont typeface="Arial" panose="020B0604020202020204" pitchFamily="34" charset="0"/>
              <a:buNone/>
            </a:pPr>
            <a:endParaRPr lang="it-IT" altLang="it-IT" sz="1200">
              <a:latin typeface="Arial" panose="020B0604020202020204" pitchFamily="34" charset="0"/>
              <a:cs typeface="Arial" panose="020B0604020202020204" pitchFamily="34" charset="0"/>
            </a:endParaRPr>
          </a:p>
          <a:p>
            <a:pPr eaLnBrk="1" hangingPunct="1"/>
            <a:r>
              <a:rPr lang="it-IT" altLang="it-IT" sz="1200">
                <a:latin typeface="Arial" panose="020B0604020202020204" pitchFamily="34" charset="0"/>
                <a:cs typeface="Arial" panose="020B0604020202020204" pitchFamily="34" charset="0"/>
              </a:rPr>
              <a:t>La </a:t>
            </a:r>
            <a:r>
              <a:rPr lang="it-IT" altLang="it-IT" sz="1200" b="1">
                <a:latin typeface="Arial" panose="020B0604020202020204" pitchFamily="34" charset="0"/>
                <a:cs typeface="Arial" panose="020B0604020202020204" pitchFamily="34" charset="0"/>
              </a:rPr>
              <a:t>religione induista</a:t>
            </a:r>
            <a:r>
              <a:rPr lang="it-IT" altLang="it-IT" sz="1200">
                <a:latin typeface="Arial" panose="020B0604020202020204" pitchFamily="34" charset="0"/>
                <a:cs typeface="Arial" panose="020B0604020202020204" pitchFamily="34" charset="0"/>
              </a:rPr>
              <a:t> prevedeva addirittura che la moglie seguisse il marito anche dopo la morte: nel </a:t>
            </a:r>
            <a:r>
              <a:rPr lang="it-IT" altLang="it-IT" sz="1200" i="1">
                <a:latin typeface="Arial" panose="020B0604020202020204" pitchFamily="34" charset="0"/>
                <a:cs typeface="Arial" panose="020B0604020202020204" pitchFamily="34" charset="0"/>
              </a:rPr>
              <a:t>sati</a:t>
            </a:r>
            <a:r>
              <a:rPr lang="it-IT" altLang="it-IT" sz="1200">
                <a:latin typeface="Arial" panose="020B0604020202020204" pitchFamily="34" charset="0"/>
                <a:cs typeface="Arial" panose="020B0604020202020204" pitchFamily="34" charset="0"/>
              </a:rPr>
              <a:t>, rito vietato nel 1829 ma ancora diffuso nei primi decenni del Novecento, la vedova era costretta a morire arsa sul rogo, insieme </a:t>
            </a:r>
            <a:r>
              <a:rPr lang="it-IT" altLang="it-IT" sz="1200"/>
              <a:t>al corpo del marito defunto.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70D581A-13E1-4A42-8331-F7CA2F8A6E19}"/>
              </a:ext>
            </a:extLst>
          </p:cNvPr>
          <p:cNvSpPr>
            <a:spLocks noGrp="1" noRot="1" noChangeArrowheads="1"/>
          </p:cNvSpPr>
          <p:nvPr>
            <p:ph idx="1"/>
          </p:nvPr>
        </p:nvSpPr>
        <p:spPr>
          <a:xfrm>
            <a:off x="407368" y="476251"/>
            <a:ext cx="11377264" cy="6048375"/>
          </a:xfrm>
          <a:solidFill>
            <a:srgbClr val="FFFFCC"/>
          </a:solidFill>
          <a:ln>
            <a:solidFill>
              <a:schemeClr val="tx1"/>
            </a:solidFill>
          </a:ln>
        </p:spPr>
        <p:txBody>
          <a:bodyPr rtlCol="0">
            <a:normAutofit lnSpcReduction="10000"/>
          </a:bodyPr>
          <a:lstStyle/>
          <a:p>
            <a:pPr eaLnBrk="1" fontAlgn="auto" hangingPunct="1">
              <a:spcAft>
                <a:spcPts val="0"/>
              </a:spcAft>
              <a:buNone/>
              <a:defRPr/>
            </a:pPr>
            <a:endParaRPr lang="it-IT" sz="800" dirty="0">
              <a:effectLst>
                <a:outerShdw blurRad="38100" dist="38100" dir="2700000" algn="tl">
                  <a:srgbClr val="C0C0C0"/>
                </a:outerShdw>
              </a:effectLst>
            </a:endParaRPr>
          </a:p>
          <a:p>
            <a:pPr algn="ctr" eaLnBrk="1" fontAlgn="auto" hangingPunct="1">
              <a:spcAft>
                <a:spcPts val="0"/>
              </a:spcAft>
              <a:buNone/>
              <a:defRPr/>
            </a:pPr>
            <a:r>
              <a:rPr lang="it-IT" sz="1800" b="1" dirty="0">
                <a:latin typeface="Arial" pitchFamily="34" charset="0"/>
                <a:cs typeface="Arial" pitchFamily="34" charset="0"/>
              </a:rPr>
              <a:t>LA  CONVIVENZA</a:t>
            </a:r>
          </a:p>
          <a:p>
            <a:pPr eaLnBrk="1" fontAlgn="auto" hangingPunct="1">
              <a:spcAft>
                <a:spcPts val="0"/>
              </a:spcAft>
              <a:buNone/>
              <a:defRPr/>
            </a:pPr>
            <a:endParaRPr lang="it-IT" sz="800" b="1" dirty="0">
              <a:latin typeface="Arial" pitchFamily="34" charset="0"/>
              <a:cs typeface="Arial" pitchFamily="34" charset="0"/>
            </a:endParaRPr>
          </a:p>
          <a:p>
            <a:pPr eaLnBrk="1" fontAlgn="auto" hangingPunct="1">
              <a:lnSpc>
                <a:spcPct val="150000"/>
              </a:lnSpc>
              <a:spcAft>
                <a:spcPts val="0"/>
              </a:spcAft>
              <a:defRPr/>
            </a:pPr>
            <a:r>
              <a:rPr lang="it-IT" sz="1800" dirty="0">
                <a:latin typeface="Arial" pitchFamily="34" charset="0"/>
                <a:cs typeface="Arial" pitchFamily="34" charset="0"/>
              </a:rPr>
              <a:t>Nel XIX e nel XX secolo si sono diffuse altre forme di unione, come le convivenze eterosessuali o le famiglie omosessuali (sposate o conviventi). In tempi recenti, alcuni di questi tipi di rapporto hanno ottenuto anche un riconoscimento formale con l'attribuzione di posizioni giuridiche per diritti e doveri assimilabili a quelle matrimoniali. </a:t>
            </a:r>
          </a:p>
          <a:p>
            <a:pPr eaLnBrk="1" fontAlgn="auto" hangingPunct="1">
              <a:lnSpc>
                <a:spcPct val="150000"/>
              </a:lnSpc>
              <a:spcAft>
                <a:spcPts val="0"/>
              </a:spcAft>
              <a:buNone/>
              <a:defRPr/>
            </a:pPr>
            <a:r>
              <a:rPr lang="it-IT" sz="1800" dirty="0">
                <a:latin typeface="Arial" pitchFamily="34" charset="0"/>
                <a:cs typeface="Arial" pitchFamily="34" charset="0"/>
              </a:rPr>
              <a:t>      La convivenza, ad esempio, ossia il rapporto tra due persone che vivono insieme da tempo senza essere sposate, è stata legalmente riconosciuta in molti paesi, fra cui Svezia e Inghilterra. </a:t>
            </a:r>
          </a:p>
          <a:p>
            <a:pPr eaLnBrk="1" fontAlgn="auto" hangingPunct="1">
              <a:lnSpc>
                <a:spcPct val="150000"/>
              </a:lnSpc>
              <a:spcAft>
                <a:spcPts val="0"/>
              </a:spcAft>
              <a:buNone/>
              <a:defRPr/>
            </a:pPr>
            <a:r>
              <a:rPr lang="it-IT" sz="1800" dirty="0">
                <a:latin typeface="Arial" pitchFamily="34" charset="0"/>
                <a:cs typeface="Arial" pitchFamily="34" charset="0"/>
              </a:rPr>
              <a:t>      In Olanda, anche le coppie omosessuali hanno ottenuto un riconoscimento legale e hanno il diritto di adottare figli.</a:t>
            </a:r>
          </a:p>
          <a:p>
            <a:pPr eaLnBrk="1" fontAlgn="auto" hangingPunct="1">
              <a:lnSpc>
                <a:spcPct val="150000"/>
              </a:lnSpc>
              <a:spcAft>
                <a:spcPts val="0"/>
              </a:spcAft>
              <a:defRPr/>
            </a:pPr>
            <a:r>
              <a:rPr lang="it-IT" sz="1800" dirty="0">
                <a:latin typeface="Arial" pitchFamily="34" charset="0"/>
                <a:cs typeface="Arial" pitchFamily="34" charset="0"/>
              </a:rPr>
              <a:t>Dagli anni Sessanta, con l'aumento del tasso di divorzio si è poi diffuso il fenomeno delle "seconde nozze". </a:t>
            </a:r>
          </a:p>
          <a:p>
            <a:pPr eaLnBrk="1" fontAlgn="auto" hangingPunct="1">
              <a:lnSpc>
                <a:spcPct val="150000"/>
              </a:lnSpc>
              <a:spcAft>
                <a:spcPts val="0"/>
              </a:spcAft>
              <a:buNone/>
              <a:defRPr/>
            </a:pPr>
            <a:r>
              <a:rPr lang="it-IT" sz="1800" dirty="0">
                <a:latin typeface="Arial" pitchFamily="34" charset="0"/>
                <a:cs typeface="Arial" pitchFamily="34" charset="0"/>
              </a:rPr>
              <a:t>      Più marcato negli Stati Uniti d'America e in Gran Bretagna, dove secondo i censimenti si risposano tre donne divorziate su quattro e cinque uomini divorziati su sei, il fenomeno in Italia è meno esteso e si concentra soprattutto nei centri urbani delle regioni settentrionali: ricerche sociologiche condotte alla fine degli anni Ottanta, hanno documentato che si risposano il 26% delle donne e il 50% degli uomini divorziati.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B53DDE-7A21-480D-94E0-5670345A0966}"/>
              </a:ext>
            </a:extLst>
          </p:cNvPr>
          <p:cNvSpPr>
            <a:spLocks noGrp="1" noRot="1" noChangeArrowheads="1"/>
          </p:cNvSpPr>
          <p:nvPr>
            <p:ph idx="1"/>
          </p:nvPr>
        </p:nvSpPr>
        <p:spPr>
          <a:xfrm>
            <a:off x="1091829" y="604044"/>
            <a:ext cx="10908827" cy="5649913"/>
          </a:xfrm>
          <a:solidFill>
            <a:srgbClr val="FFFFCC"/>
          </a:solidFill>
          <a:ln>
            <a:solidFill>
              <a:schemeClr val="tx1"/>
            </a:solidFill>
          </a:ln>
        </p:spPr>
        <p:txBody>
          <a:bodyPr rtlCol="0">
            <a:normAutofit/>
          </a:bodyPr>
          <a:lstStyle/>
          <a:p>
            <a:pPr eaLnBrk="1" fontAlgn="auto" hangingPunct="1">
              <a:spcAft>
                <a:spcPts val="0"/>
              </a:spcAft>
              <a:buNone/>
              <a:defRPr/>
            </a:pPr>
            <a:endParaRPr lang="it-IT" dirty="0">
              <a:effectLst>
                <a:outerShdw blurRad="38100" dist="38100" dir="2700000" algn="tl">
                  <a:srgbClr val="5B5D6B"/>
                </a:outerShdw>
              </a:effectLst>
            </a:endParaRPr>
          </a:p>
          <a:p>
            <a:pPr lvl="1" eaLnBrk="1" fontAlgn="auto" hangingPunct="1">
              <a:lnSpc>
                <a:spcPct val="150000"/>
              </a:lnSpc>
              <a:spcAft>
                <a:spcPts val="0"/>
              </a:spcAft>
              <a:buNone/>
              <a:defRPr/>
            </a:pPr>
            <a:r>
              <a:rPr lang="it-IT" dirty="0">
                <a:latin typeface="Arial" pitchFamily="34" charset="0"/>
                <a:cs typeface="Arial" pitchFamily="34" charset="0"/>
              </a:rPr>
              <a:t>A che serve sposarsi civilmente se, nella convivenza, si vogliono avere gli stessi diritti ?</a:t>
            </a:r>
          </a:p>
          <a:p>
            <a:pPr lvl="1" eaLnBrk="1" fontAlgn="auto" hangingPunct="1">
              <a:lnSpc>
                <a:spcPct val="150000"/>
              </a:lnSpc>
              <a:spcAft>
                <a:spcPts val="0"/>
              </a:spcAft>
              <a:buNone/>
              <a:defRPr/>
            </a:pPr>
            <a:r>
              <a:rPr lang="it-IT" dirty="0">
                <a:latin typeface="Arial" pitchFamily="34" charset="0"/>
                <a:cs typeface="Arial" pitchFamily="34" charset="0"/>
              </a:rPr>
              <a:t>E i doveri?</a:t>
            </a:r>
          </a:p>
        </p:txBody>
      </p:sp>
      <p:sp>
        <p:nvSpPr>
          <p:cNvPr id="78851" name="Rectangle 3">
            <a:extLst>
              <a:ext uri="{FF2B5EF4-FFF2-40B4-BE49-F238E27FC236}">
                <a16:creationId xmlns:a16="http://schemas.microsoft.com/office/drawing/2014/main" id="{C69686C7-6BB9-468F-835C-C8B99C332FBB}"/>
              </a:ext>
            </a:extLst>
          </p:cNvPr>
          <p:cNvSpPr>
            <a:spLocks noChangeArrowheads="1"/>
          </p:cNvSpPr>
          <p:nvPr/>
        </p:nvSpPr>
        <p:spPr bwMode="auto">
          <a:xfrm>
            <a:off x="4871864" y="4581128"/>
            <a:ext cx="19843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it-IT" altLang="it-IT" sz="1800">
                <a:latin typeface="Arial" panose="020B0604020202020204" pitchFamily="34" charset="0"/>
              </a:rPr>
              <a:t>Dibattito in classe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698EF46-EF5D-40CB-B332-800453C821AC}"/>
              </a:ext>
            </a:extLst>
          </p:cNvPr>
          <p:cNvSpPr>
            <a:spLocks noGrp="1" noRot="1" noChangeArrowheads="1"/>
          </p:cNvSpPr>
          <p:nvPr>
            <p:ph idx="1"/>
          </p:nvPr>
        </p:nvSpPr>
        <p:spPr>
          <a:xfrm>
            <a:off x="695400" y="476251"/>
            <a:ext cx="10873208" cy="6048375"/>
          </a:xfrm>
          <a:solidFill>
            <a:schemeClr val="bg1"/>
          </a:solidFill>
          <a:ln>
            <a:solidFill>
              <a:schemeClr val="tx1"/>
            </a:solidFill>
            <a:miter lim="800000"/>
            <a:headEnd/>
            <a:tailEnd/>
          </a:ln>
        </p:spPr>
        <p:txBody>
          <a:bodyPr/>
          <a:lstStyle/>
          <a:p>
            <a:pPr eaLnBrk="1" hangingPunct="1">
              <a:lnSpc>
                <a:spcPct val="15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In diritto il termine indica l'atto solenne con il quale due persone (un uomo e una donna) diventano marito e moglie, promettendosi reciprocamente di vivere insieme per tutta la vita, di rimanere fedeli l'uno all'altra e di aiutarsi in caso di difficoltà.</a:t>
            </a:r>
          </a:p>
          <a:p>
            <a:pPr eaLnBrk="1" hangingPunct="1">
              <a:lnSpc>
                <a:spcPct val="150000"/>
              </a:lnSpc>
            </a:pPr>
            <a:r>
              <a:rPr lang="it-IT" altLang="it-IT" sz="2000" dirty="0">
                <a:latin typeface="Arial" panose="020B0604020202020204" pitchFamily="34" charset="0"/>
                <a:cs typeface="Arial" panose="020B0604020202020204" pitchFamily="34" charset="0"/>
              </a:rPr>
              <a:t>Nell'antichità si riteneva che il matrimonio servisse ad assoggettare la moglie al controllo del marito, il quale la considerava di sua proprietà. Il diritto romano fu il primo ordinamento a introdurre invece l'idea che il matrimonio fosse un libero accordo tra due persone.</a:t>
            </a:r>
          </a:p>
          <a:p>
            <a:pPr eaLnBrk="1" hangingPunct="1">
              <a:lnSpc>
                <a:spcPct val="150000"/>
              </a:lnSpc>
            </a:pPr>
            <a:r>
              <a:rPr lang="it-IT" altLang="it-IT" sz="2000" dirty="0">
                <a:latin typeface="Arial" panose="020B0604020202020204" pitchFamily="34" charset="0"/>
                <a:cs typeface="Arial" panose="020B0604020202020204" pitchFamily="34" charset="0"/>
              </a:rPr>
              <a:t>La situazione cambiò radicalmente con l'avvento del cristianesimo: al matrimonio fu attribuito infatti il valore di sacramento e suo scopo primario divenne la procreazione dei figli; la sacralità dell'unione tra marito e moglie determinò inoltre l'indissolubilità del legame tra i coniugi e l'inammissibilità di ogni forma di scioglimento volontario. </a:t>
            </a:r>
          </a:p>
          <a:p>
            <a:pPr eaLnBrk="1" hangingPunct="1">
              <a:lnSpc>
                <a:spcPct val="15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Tale impostazione del matrimonio è sopravvissuta in Italia fino alla seconda metà del XX secolo.</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09E8603-DB32-41D1-B685-F9E1697BDF54}"/>
              </a:ext>
            </a:extLst>
          </p:cNvPr>
          <p:cNvSpPr>
            <a:spLocks noGrp="1" noRot="1" noChangeArrowheads="1"/>
          </p:cNvSpPr>
          <p:nvPr>
            <p:ph idx="1"/>
          </p:nvPr>
        </p:nvSpPr>
        <p:spPr>
          <a:xfrm>
            <a:off x="623392" y="188914"/>
            <a:ext cx="11017224" cy="6408737"/>
          </a:xfrm>
          <a:solidFill>
            <a:schemeClr val="bg1"/>
          </a:solidFill>
          <a:ln>
            <a:solidFill>
              <a:schemeClr val="tx1"/>
            </a:solidFill>
            <a:miter lim="800000"/>
            <a:headEnd/>
            <a:tailEnd/>
          </a:ln>
        </p:spPr>
        <p:txBody>
          <a:bodyPr/>
          <a:lstStyle/>
          <a:p>
            <a:pPr eaLnBrk="1" hangingPunct="1">
              <a:lnSpc>
                <a:spcPct val="120000"/>
              </a:lnSpc>
            </a:pPr>
            <a:r>
              <a:rPr lang="it-IT" altLang="it-IT" sz="2000" dirty="0">
                <a:latin typeface="Arial" panose="020B0604020202020204" pitchFamily="34" charset="0"/>
                <a:cs typeface="Arial" panose="020B0604020202020204" pitchFamily="34" charset="0"/>
              </a:rPr>
              <a:t>Nel diritto italiano vigente il matrimonio ha conservato sia il carattere laico di negozio giuridico proprio del diritto civile regolato dalla legge dello stato, sia il carattere religioso di </a:t>
            </a:r>
            <a:r>
              <a:rPr lang="it-IT" altLang="it-IT" sz="2400" b="1" dirty="0">
                <a:latin typeface="Arial" panose="020B0604020202020204" pitchFamily="34" charset="0"/>
                <a:cs typeface="Arial" panose="020B0604020202020204" pitchFamily="34" charset="0"/>
              </a:rPr>
              <a:t>sacramento</a:t>
            </a:r>
            <a:r>
              <a:rPr lang="it-IT" altLang="it-IT" sz="2000" dirty="0">
                <a:latin typeface="Arial" panose="020B0604020202020204" pitchFamily="34" charset="0"/>
                <a:cs typeface="Arial" panose="020B0604020202020204" pitchFamily="34" charset="0"/>
              </a:rPr>
              <a:t> secondo la legge della Chiesa cattolica (il diritto canonico) o secondo gli altri culti ammessi.</a:t>
            </a:r>
          </a:p>
          <a:p>
            <a:pPr eaLnBrk="1" hangingPunct="1">
              <a:lnSpc>
                <a:spcPct val="120000"/>
              </a:lnSpc>
            </a:pPr>
            <a:r>
              <a:rPr lang="it-IT" altLang="it-IT" sz="2000" dirty="0">
                <a:latin typeface="Arial" panose="020B0604020202020204" pitchFamily="34" charset="0"/>
                <a:cs typeface="Arial" panose="020B0604020202020204" pitchFamily="34" charset="0"/>
              </a:rPr>
              <a:t>In Italia, se il matrimonio è celebrato davanti a un ufficiale dello stato civile (il sindaco) è detto matrimonio civile; </a:t>
            </a:r>
          </a:p>
          <a:p>
            <a:pPr eaLnBrk="1" hangingPunct="1">
              <a:lnSpc>
                <a:spcPct val="12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se è celebrato secondo il diritto della Chiesa cattolica tra due persone battezzate è detto invece matrimonio canonico ed è un </a:t>
            </a:r>
            <a:r>
              <a:rPr lang="it-IT" altLang="it-IT" sz="2000" b="1" dirty="0">
                <a:latin typeface="Arial" panose="020B0604020202020204" pitchFamily="34" charset="0"/>
                <a:cs typeface="Arial" panose="020B0604020202020204" pitchFamily="34" charset="0"/>
              </a:rPr>
              <a:t>SACRAMENTO.</a:t>
            </a:r>
            <a:r>
              <a:rPr lang="it-IT" altLang="it-IT" sz="2000" dirty="0">
                <a:latin typeface="Arial" panose="020B0604020202020204" pitchFamily="34" charset="0"/>
                <a:cs typeface="Arial" panose="020B0604020202020204" pitchFamily="34" charset="0"/>
              </a:rPr>
              <a:t> </a:t>
            </a:r>
          </a:p>
          <a:p>
            <a:pPr eaLnBrk="1" hangingPunct="1">
              <a:lnSpc>
                <a:spcPct val="120000"/>
              </a:lnSpc>
              <a:buFont typeface="Arial" panose="020B0604020202020204" pitchFamily="34" charset="0"/>
              <a:buNone/>
            </a:pPr>
            <a:r>
              <a:rPr lang="it-IT" altLang="it-IT" sz="2000" dirty="0">
                <a:latin typeface="Arial" panose="020B0604020202020204" pitchFamily="34" charset="0"/>
                <a:cs typeface="Arial" panose="020B0604020202020204" pitchFamily="34" charset="0"/>
              </a:rPr>
              <a:t>     È possibile inoltre sposarsi secondo un culto non cattolico.</a:t>
            </a:r>
          </a:p>
          <a:p>
            <a:pPr eaLnBrk="1" hangingPunct="1">
              <a:lnSpc>
                <a:spcPct val="120000"/>
              </a:lnSpc>
              <a:buFont typeface="Arial" panose="020B0604020202020204" pitchFamily="34" charset="0"/>
              <a:buNone/>
            </a:pPr>
            <a:endParaRPr lang="it-IT" altLang="it-IT" sz="2000" dirty="0">
              <a:latin typeface="Arial" panose="020B0604020202020204" pitchFamily="34" charset="0"/>
              <a:cs typeface="Arial" panose="020B0604020202020204" pitchFamily="34" charset="0"/>
            </a:endParaRPr>
          </a:p>
          <a:p>
            <a:pPr eaLnBrk="1" hangingPunct="1">
              <a:lnSpc>
                <a:spcPct val="120000"/>
              </a:lnSpc>
            </a:pPr>
            <a:r>
              <a:rPr lang="it-IT" altLang="it-IT" sz="2000" dirty="0">
                <a:latin typeface="Arial" panose="020B0604020202020204" pitchFamily="34" charset="0"/>
                <a:cs typeface="Arial" panose="020B0604020202020204" pitchFamily="34" charset="0"/>
              </a:rPr>
              <a:t>Per l'ordinamento dello stato italiano il matrimonio </a:t>
            </a:r>
            <a:r>
              <a:rPr lang="it-IT" altLang="it-IT" sz="2000" u="sng" dirty="0">
                <a:latin typeface="Arial" panose="020B0604020202020204" pitchFamily="34" charset="0"/>
                <a:cs typeface="Arial" panose="020B0604020202020204" pitchFamily="34" charset="0"/>
              </a:rPr>
              <a:t>celebrato in chiesa</a:t>
            </a:r>
            <a:r>
              <a:rPr lang="it-IT" altLang="it-IT" sz="2000" dirty="0">
                <a:latin typeface="Arial" panose="020B0604020202020204" pitchFamily="34" charset="0"/>
                <a:cs typeface="Arial" panose="020B0604020202020204" pitchFamily="34" charset="0"/>
              </a:rPr>
              <a:t> può acquistare valore giuridico, purché registrato ufficialmente nei registri dello stato civile; in tal caso il matrimonio è detto "</a:t>
            </a:r>
            <a:r>
              <a:rPr lang="it-IT" altLang="it-IT" sz="2000" b="1" u="sng" dirty="0">
                <a:solidFill>
                  <a:schemeClr val="accent2"/>
                </a:solidFill>
                <a:latin typeface="Arial" panose="020B0604020202020204" pitchFamily="34" charset="0"/>
                <a:cs typeface="Arial" panose="020B0604020202020204" pitchFamily="34" charset="0"/>
              </a:rPr>
              <a:t>concordatario</a:t>
            </a:r>
            <a:r>
              <a:rPr lang="it-IT" altLang="it-IT" sz="2000" dirty="0">
                <a:latin typeface="Arial" panose="020B0604020202020204" pitchFamily="34" charset="0"/>
                <a:cs typeface="Arial" panose="020B0604020202020204" pitchFamily="34" charset="0"/>
              </a:rPr>
              <a:t>", perché questa procedura è prevista dall'accordo (Concordato) firmato dall'Italia e dalla Santa Sede nel 1929 e rinnovato nel 1984.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4B4E0A0-413F-4B76-AB8D-10A6D4E81683}"/>
              </a:ext>
            </a:extLst>
          </p:cNvPr>
          <p:cNvSpPr>
            <a:spLocks noGrp="1" noRot="1" noChangeArrowheads="1"/>
          </p:cNvSpPr>
          <p:nvPr>
            <p:ph idx="1"/>
          </p:nvPr>
        </p:nvSpPr>
        <p:spPr>
          <a:xfrm>
            <a:off x="515380" y="368300"/>
            <a:ext cx="11161240" cy="6121400"/>
          </a:xfrm>
          <a:solidFill>
            <a:schemeClr val="bg1"/>
          </a:solidFill>
          <a:ln>
            <a:solidFill>
              <a:schemeClr val="tx1"/>
            </a:solidFill>
            <a:miter lim="800000"/>
            <a:headEnd/>
            <a:tailEnd/>
          </a:ln>
        </p:spPr>
        <p:txBody>
          <a:bodyPr/>
          <a:lstStyle/>
          <a:p>
            <a:pPr algn="ctr" eaLnBrk="1" hangingPunct="1">
              <a:lnSpc>
                <a:spcPct val="90000"/>
              </a:lnSpc>
              <a:buFont typeface="Arial" panose="020B0604020202020204" pitchFamily="34" charset="0"/>
              <a:buNone/>
            </a:pPr>
            <a:endParaRPr lang="it-IT" altLang="it-IT" sz="800" dirty="0"/>
          </a:p>
          <a:p>
            <a:pPr algn="ctr" eaLnBrk="1" hangingPunct="1">
              <a:lnSpc>
                <a:spcPct val="90000"/>
              </a:lnSpc>
              <a:buFont typeface="Arial" panose="020B0604020202020204" pitchFamily="34" charset="0"/>
              <a:buNone/>
            </a:pPr>
            <a:r>
              <a:rPr lang="it-IT" altLang="it-IT" sz="2400" b="1" dirty="0">
                <a:latin typeface="Arial" panose="020B0604020202020204" pitchFamily="34" charset="0"/>
                <a:cs typeface="Arial" panose="020B0604020202020204" pitchFamily="34" charset="0"/>
              </a:rPr>
              <a:t>MATRIMONIO  CIVILE</a:t>
            </a:r>
          </a:p>
          <a:p>
            <a:pPr algn="ctr" eaLnBrk="1" hangingPunct="1">
              <a:lnSpc>
                <a:spcPct val="90000"/>
              </a:lnSpc>
              <a:buFont typeface="Arial" panose="020B0604020202020204" pitchFamily="34" charset="0"/>
              <a:buNone/>
            </a:pPr>
            <a:endParaRPr lang="it-IT" altLang="it-IT" sz="800" b="1"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La legge dello stato italiano stabilisce i requisiti di validità del matrimonio ossia gli elementi necessari affinché il negozio giuridico del matrimonio abbia conseguenze giuridiche: i due sposi devono essere consapevoli dell'atto che compiono, non devono essere in alcun modo costretti né fisicamente né moralmente a sposarsi e devono rispettare le forme previste dalla legge per la celebrazione del rito. </a:t>
            </a: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Se i requisiti di validità del matrimonio non sono rispettati, il matrimonio può essere annullato da un giudice. </a:t>
            </a:r>
          </a:p>
          <a:p>
            <a:pPr eaLnBrk="1" hangingPunct="1">
              <a:buFont typeface="Arial" panose="020B0604020202020204" pitchFamily="34" charset="0"/>
              <a:buNone/>
            </a:pPr>
            <a:r>
              <a:rPr lang="it-IT" altLang="it-IT" sz="2400" dirty="0">
                <a:latin typeface="Arial" panose="020B0604020202020204" pitchFamily="34" charset="0"/>
                <a:cs typeface="Arial" panose="020B0604020202020204" pitchFamily="34" charset="0"/>
              </a:rPr>
              <a:t>Una volta sposati, marito e moglie hanno eguali diritti e eguali doveri. In particolare hanno il dovere di essere fedeli, di assistersi, di collaborare e di abitare nella stessa casa.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Papiro">
            <a:extLst>
              <a:ext uri="{FF2B5EF4-FFF2-40B4-BE49-F238E27FC236}">
                <a16:creationId xmlns:a16="http://schemas.microsoft.com/office/drawing/2014/main" id="{72FE1811-0F0A-4DE7-B2BD-EEE4DD07E29A}"/>
              </a:ext>
            </a:extLst>
          </p:cNvPr>
          <p:cNvSpPr>
            <a:spLocks noGrp="1" noRot="1" noChangeArrowheads="1"/>
          </p:cNvSpPr>
          <p:nvPr>
            <p:ph type="title"/>
          </p:nvPr>
        </p:nvSpPr>
        <p:spPr>
          <a:xfrm>
            <a:off x="1992313" y="1268413"/>
            <a:ext cx="8229600" cy="2089150"/>
          </a:xfrm>
          <a:solidFill>
            <a:srgbClr val="FFFFCC"/>
          </a:solidFill>
          <a:ln>
            <a:solidFill>
              <a:srgbClr val="0A0A0A"/>
            </a:solidFill>
          </a:ln>
        </p:spPr>
        <p:txBody>
          <a:bodyPr rtlCol="0">
            <a:normAutofit/>
          </a:bodyPr>
          <a:lstStyle/>
          <a:p>
            <a:pPr eaLnBrk="1" fontAlgn="auto" hangingPunct="1">
              <a:spcAft>
                <a:spcPts val="0"/>
              </a:spcAft>
              <a:defRPr/>
            </a:pPr>
            <a:br>
              <a:rPr lang="it-IT" sz="2800" b="1" dirty="0">
                <a:solidFill>
                  <a:srgbClr val="0A0A0A"/>
                </a:solidFill>
                <a:effectLst>
                  <a:outerShdw blurRad="38100" dist="38100" dir="2700000" algn="tl">
                    <a:srgbClr val="FFFFFF"/>
                  </a:outerShdw>
                </a:effectLst>
              </a:rPr>
            </a:br>
            <a:r>
              <a:rPr lang="it-IT" sz="2800" b="1" dirty="0">
                <a:solidFill>
                  <a:srgbClr val="0A0A0A"/>
                </a:solidFill>
              </a:rPr>
              <a:t>IL  MATRIMONIO</a:t>
            </a:r>
            <a:br>
              <a:rPr lang="it-IT" sz="2800" b="1" dirty="0">
                <a:solidFill>
                  <a:srgbClr val="0A0A0A"/>
                </a:solidFill>
              </a:rPr>
            </a:br>
            <a:r>
              <a:rPr lang="it-IT" sz="2800" b="1" dirty="0">
                <a:solidFill>
                  <a:srgbClr val="0A0A0A"/>
                </a:solidFill>
              </a:rPr>
              <a:t>NELLA  COSTITUZIONE  ITALIANA</a:t>
            </a:r>
            <a:br>
              <a:rPr lang="it-IT" sz="2800" b="1" dirty="0"/>
            </a:br>
            <a:endParaRPr lang="it-IT" sz="28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Papiro">
            <a:extLst>
              <a:ext uri="{FF2B5EF4-FFF2-40B4-BE49-F238E27FC236}">
                <a16:creationId xmlns:a16="http://schemas.microsoft.com/office/drawing/2014/main" id="{5CE97AB1-5D96-44CF-B448-FF9AD92E6469}"/>
              </a:ext>
            </a:extLst>
          </p:cNvPr>
          <p:cNvSpPr>
            <a:spLocks noGrp="1" noRot="1" noChangeArrowheads="1"/>
          </p:cNvSpPr>
          <p:nvPr>
            <p:ph idx="1"/>
          </p:nvPr>
        </p:nvSpPr>
        <p:spPr>
          <a:xfrm>
            <a:off x="1847851" y="333375"/>
            <a:ext cx="8435975" cy="6192838"/>
          </a:xfrm>
          <a:solidFill>
            <a:srgbClr val="FFFFCC"/>
          </a:solidFill>
          <a:ln>
            <a:solidFill>
              <a:srgbClr val="0A0A0A"/>
            </a:solidFill>
            <a:miter lim="800000"/>
            <a:headEnd/>
            <a:tailEnd/>
          </a:ln>
        </p:spPr>
        <p:txBody>
          <a:bodyPr/>
          <a:lstStyle/>
          <a:p>
            <a:pPr algn="ctr" eaLnBrk="1" hangingPunct="1">
              <a:lnSpc>
                <a:spcPct val="80000"/>
              </a:lnSpc>
              <a:buFont typeface="Arial" panose="020B0604020202020204" pitchFamily="34" charset="0"/>
              <a:buNone/>
            </a:pPr>
            <a:endParaRPr lang="it-IT" altLang="it-IT" sz="600" b="1" dirty="0"/>
          </a:p>
          <a:p>
            <a:pPr algn="ctr" eaLnBrk="1" hangingPunct="1">
              <a:lnSpc>
                <a:spcPct val="80000"/>
              </a:lnSpc>
              <a:buFont typeface="Arial" panose="020B0604020202020204" pitchFamily="34" charset="0"/>
              <a:buNone/>
            </a:pPr>
            <a:r>
              <a:rPr lang="it-IT" altLang="it-IT" sz="1600" b="1" dirty="0">
                <a:solidFill>
                  <a:srgbClr val="0A0A0A"/>
                </a:solidFill>
                <a:latin typeface="Arial" panose="020B0604020202020204" pitchFamily="34" charset="0"/>
                <a:cs typeface="Arial" panose="020B0604020202020204" pitchFamily="34" charset="0"/>
              </a:rPr>
              <a:t>TITOLO II</a:t>
            </a:r>
          </a:p>
          <a:p>
            <a:pPr algn="ctr" eaLnBrk="1" hangingPunct="1">
              <a:lnSpc>
                <a:spcPct val="80000"/>
              </a:lnSpc>
              <a:buFont typeface="Arial" panose="020B0604020202020204" pitchFamily="34" charset="0"/>
              <a:buNone/>
            </a:pPr>
            <a:r>
              <a:rPr lang="it-IT" altLang="it-IT" sz="1600" b="1" dirty="0">
                <a:solidFill>
                  <a:srgbClr val="0A0A0A"/>
                </a:solidFill>
                <a:latin typeface="Arial" panose="020B0604020202020204" pitchFamily="34" charset="0"/>
                <a:cs typeface="Arial" panose="020B0604020202020204" pitchFamily="34" charset="0"/>
              </a:rPr>
              <a:t>RAPPORTI ETICO-SOCIALI</a:t>
            </a:r>
            <a:endParaRPr lang="it-IT" altLang="it-IT" sz="1600" dirty="0">
              <a:solidFill>
                <a:srgbClr val="0A0A0A"/>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29.</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Repubblica riconosce i diritti della famiglia come società naturale fondata sul matrimonio.</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Il matrimonio è ordinato sull'eguaglianza morale e giuridica dei coniugi, con i limiti stabiliti dalla legge a garanzia dell'unità familiare.</a:t>
            </a:r>
          </a:p>
          <a:p>
            <a:pP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30.</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È dovere e diritto dei genitori mantenere, istruire ed educare i figli, anche se nati fuori del matrimonio.</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Nei casi di incapacità dei genitori, la legge provvede a che siano assolti i loro compiti.</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legge assicura ai figli nati fuori del matrimonio ogni tutela giuridica e sociale, compatibile con i diritti dei membri della famiglia legittima.</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legge detta le norme e i limiti per la ricerca della paternità.</a:t>
            </a:r>
          </a:p>
          <a:p>
            <a:pPr algn="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(testimonianza adozione olandese di bimbi disabili, cerebrolesi)</a:t>
            </a:r>
          </a:p>
          <a:p>
            <a:pPr algn="r" eaLnBrk="1" hangingPunct="1">
              <a:lnSpc>
                <a:spcPct val="80000"/>
              </a:lnSpc>
              <a:buFont typeface="Arial" panose="020B0604020202020204" pitchFamily="34" charset="0"/>
              <a:buNone/>
            </a:pPr>
            <a:endParaRPr lang="it-IT" altLang="it-IT" sz="1600" dirty="0">
              <a:solidFill>
                <a:srgbClr val="0A0A0A"/>
              </a:solidFill>
              <a:latin typeface="Arial" panose="020B0604020202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it-IT" altLang="it-IT" sz="1600" dirty="0">
                <a:solidFill>
                  <a:srgbClr val="0A0A0A"/>
                </a:solidFill>
                <a:latin typeface="Arial" panose="020B0604020202020204" pitchFamily="34" charset="0"/>
                <a:cs typeface="Arial" panose="020B0604020202020204" pitchFamily="34" charset="0"/>
              </a:rPr>
              <a:t>Art. 31.</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La Repubblica agevola con misure economiche e altre provvidenze la formazione della famiglia e l'adempimento dei compiti relativi, con particolare riguardo alle famiglie numerose.</a:t>
            </a:r>
          </a:p>
          <a:p>
            <a:pPr eaLnBrk="1" hangingPunct="1">
              <a:lnSpc>
                <a:spcPct val="80000"/>
              </a:lnSpc>
            </a:pPr>
            <a:r>
              <a:rPr lang="it-IT" altLang="it-IT" sz="1600" dirty="0">
                <a:solidFill>
                  <a:srgbClr val="0A0A0A"/>
                </a:solidFill>
                <a:latin typeface="Arial" panose="020B0604020202020204" pitchFamily="34" charset="0"/>
                <a:cs typeface="Arial" panose="020B0604020202020204" pitchFamily="34" charset="0"/>
              </a:rPr>
              <a:t>Protegge la maternità, l'infanzia e la gioventù, favorendo gli istituti necessari a tale scopo.</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Papiro">
            <a:extLst>
              <a:ext uri="{FF2B5EF4-FFF2-40B4-BE49-F238E27FC236}">
                <a16:creationId xmlns:a16="http://schemas.microsoft.com/office/drawing/2014/main" id="{DE8C1C13-7227-435D-BC77-934CB2DBE758}"/>
              </a:ext>
            </a:extLst>
          </p:cNvPr>
          <p:cNvSpPr>
            <a:spLocks noGrp="1" noRot="1" noChangeArrowheads="1"/>
          </p:cNvSpPr>
          <p:nvPr>
            <p:ph idx="1"/>
          </p:nvPr>
        </p:nvSpPr>
        <p:spPr>
          <a:xfrm>
            <a:off x="1631951" y="115888"/>
            <a:ext cx="8964613" cy="6597650"/>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r>
              <a:rPr lang="it-IT" altLang="it-IT" sz="1800" b="1" dirty="0">
                <a:solidFill>
                  <a:srgbClr val="0A0A0A"/>
                </a:solidFill>
                <a:latin typeface="Arial" panose="020B0604020202020204" pitchFamily="34" charset="0"/>
                <a:cs typeface="Arial" panose="020B0604020202020204" pitchFamily="34" charset="0"/>
              </a:rPr>
              <a:t>Dalla Costituzione Italiana risulta che:</a:t>
            </a:r>
            <a:r>
              <a:rPr lang="it-IT" altLang="it-IT" sz="1800" dirty="0">
                <a:solidFill>
                  <a:srgbClr val="0A0A0A"/>
                </a:solidFill>
                <a:latin typeface="Arial" panose="020B0604020202020204" pitchFamily="34" charset="0"/>
                <a:cs typeface="Arial" panose="020B0604020202020204" pitchFamily="34" charset="0"/>
              </a:rPr>
              <a:t>  </a:t>
            </a:r>
            <a:endParaRPr lang="it-IT" altLang="it-IT" sz="8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143</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Diritti e doveri reciproci dei coniugi.</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1- Con il matrimonio il marito e la moglie acquistano gli stessi diritti e assumono i medesimi doveri.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2- Dal matrimonio deriva l'obbligo </a:t>
            </a:r>
            <a:r>
              <a:rPr lang="it-IT" altLang="it-IT" sz="1400" b="1" dirty="0">
                <a:solidFill>
                  <a:srgbClr val="0A0A0A"/>
                </a:solidFill>
                <a:latin typeface="Arial" panose="020B0604020202020204" pitchFamily="34" charset="0"/>
                <a:cs typeface="Arial" panose="020B0604020202020204" pitchFamily="34" charset="0"/>
              </a:rPr>
              <a:t>reciproco alla fedeltà</a:t>
            </a:r>
            <a:r>
              <a:rPr lang="it-IT" altLang="it-IT" sz="1400" dirty="0">
                <a:solidFill>
                  <a:srgbClr val="0A0A0A"/>
                </a:solidFill>
                <a:latin typeface="Arial" panose="020B0604020202020204" pitchFamily="34" charset="0"/>
                <a:cs typeface="Arial" panose="020B0604020202020204" pitchFamily="34" charset="0"/>
              </a:rPr>
              <a:t>, all'</a:t>
            </a:r>
            <a:r>
              <a:rPr lang="it-IT" altLang="it-IT" sz="1400" b="1" dirty="0">
                <a:solidFill>
                  <a:srgbClr val="0A0A0A"/>
                </a:solidFill>
                <a:latin typeface="Arial" panose="020B0604020202020204" pitchFamily="34" charset="0"/>
                <a:cs typeface="Arial" panose="020B0604020202020204" pitchFamily="34" charset="0"/>
              </a:rPr>
              <a:t>assistenza morale e materiale</a:t>
            </a:r>
            <a:r>
              <a:rPr lang="it-IT" altLang="it-IT" sz="1400" dirty="0">
                <a:solidFill>
                  <a:srgbClr val="0A0A0A"/>
                </a:solidFill>
                <a:latin typeface="Arial" panose="020B0604020202020204" pitchFamily="34" charset="0"/>
                <a:cs typeface="Arial" panose="020B0604020202020204" pitchFamily="34" charset="0"/>
              </a:rPr>
              <a:t>, alla collaborazione nell'interesse della famiglia e alla coabitazione.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3- Entrambi i coniugi sono tenuti, ciascuno in relazione alle proprie sostanze e alla propria capacità di lavoro professionale o casalingo, a contribuire ai bisogni della famiglia.   </a:t>
            </a:r>
          </a:p>
          <a:p>
            <a:pPr eaLnBrk="1" hangingPunct="1">
              <a:buFont typeface="Arial" panose="020B0604020202020204" pitchFamily="34" charset="0"/>
              <a:buNone/>
            </a:pPr>
            <a:endParaRPr lang="it-IT" altLang="it-IT" sz="9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143 bis </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Cognome della moglie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La moglie aggiunge al proprio cognome quello del marito e lo conserva durante lo stato vedovile, fino a che passi a nuove nozze.  </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144</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Indirizzo della vita familiare e residenza della famiglia</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 1- I coniugi concordano tra loro l'indirizzo della vita familiare e fissano la residenza della famiglia secondo le esigenze di entrambi e quelle preminenti della famiglia stessa. </a:t>
            </a:r>
          </a:p>
          <a:p>
            <a:pP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2- A ciascuno dei coniugi spetta il potere di attuare l'indirizzo concordato. </a:t>
            </a:r>
          </a:p>
          <a:p>
            <a:pPr eaLnBrk="1" hangingPunct="1">
              <a:buFont typeface="Arial" panose="020B0604020202020204" pitchFamily="34" charset="0"/>
              <a:buNone/>
            </a:pPr>
            <a:endParaRPr lang="it-IT" altLang="it-IT" sz="1400" dirty="0">
              <a:solidFill>
                <a:srgbClr val="0A0A0A"/>
              </a:solidFill>
              <a:latin typeface="Arial" panose="020B0604020202020204" pitchFamily="34" charset="0"/>
              <a:cs typeface="Arial" panose="020B0604020202020204" pitchFamily="34" charset="0"/>
            </a:endParaRP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Art. 147</a:t>
            </a:r>
          </a:p>
          <a:p>
            <a:pPr algn="ctr" eaLnBrk="1" hangingPunct="1">
              <a:buFont typeface="Arial" panose="020B0604020202020204" pitchFamily="34" charset="0"/>
              <a:buNone/>
            </a:pPr>
            <a:r>
              <a:rPr lang="it-IT" altLang="it-IT" sz="1400" dirty="0">
                <a:solidFill>
                  <a:srgbClr val="0A0A0A"/>
                </a:solidFill>
                <a:latin typeface="Arial" panose="020B0604020202020204" pitchFamily="34" charset="0"/>
                <a:cs typeface="Arial" panose="020B0604020202020204" pitchFamily="34" charset="0"/>
              </a:rPr>
              <a:t>Doveri verso i figli  </a:t>
            </a:r>
          </a:p>
          <a:p>
            <a:pPr eaLnBrk="1" hangingPunct="1"/>
            <a:r>
              <a:rPr lang="it-IT" altLang="it-IT" sz="1400" dirty="0">
                <a:solidFill>
                  <a:srgbClr val="0A0A0A"/>
                </a:solidFill>
                <a:latin typeface="Arial" panose="020B0604020202020204" pitchFamily="34" charset="0"/>
                <a:cs typeface="Arial" panose="020B0604020202020204" pitchFamily="34" charset="0"/>
              </a:rPr>
              <a:t>Il matrimonio impone ad ambedue i coniugi l'obbligo di mantenere, istruire ed educare la prole tenendo conto delle capacità, dell'inclinazione naturale e delle aspirazioni dei figli.  </a:t>
            </a:r>
            <a:endParaRPr lang="it-IT" altLang="it-IT" sz="1400" b="1" dirty="0">
              <a:solidFill>
                <a:srgbClr val="0A0A0A"/>
              </a:solidFill>
              <a:latin typeface="Arial" panose="020B0604020202020204" pitchFamily="34" charset="0"/>
              <a:cs typeface="Arial" panose="020B0604020202020204" pitchFamily="34" charset="0"/>
            </a:endParaRPr>
          </a:p>
          <a:p>
            <a:pPr eaLnBrk="1" hangingPunct="1"/>
            <a:r>
              <a:rPr lang="it-IT" altLang="it-IT" sz="1400" b="1" dirty="0">
                <a:solidFill>
                  <a:srgbClr val="0A0A0A"/>
                </a:solidFill>
                <a:latin typeface="Arial" panose="020B0604020202020204" pitchFamily="34" charset="0"/>
                <a:cs typeface="Arial" panose="020B0604020202020204" pitchFamily="34" charset="0"/>
              </a:rPr>
              <a:t>Autorizzazione del tribunale dei minori</a:t>
            </a:r>
            <a:r>
              <a:rPr lang="it-IT" altLang="it-IT" sz="1400" dirty="0">
                <a:solidFill>
                  <a:srgbClr val="0A0A0A"/>
                </a:solidFill>
                <a:latin typeface="Arial" panose="020B0604020202020204" pitchFamily="34" charset="0"/>
                <a:cs typeface="Arial" panose="020B0604020202020204" pitchFamily="34" charset="0"/>
              </a:rPr>
              <a:t> E' necessaria per i minori che hanno comunque compiuto i 16 anni di età. I tempi di attesa possono essere superiori a 3 mesi.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0409D5-F96C-402A-ADFD-FD3A372F8701}"/>
              </a:ext>
            </a:extLst>
          </p:cNvPr>
          <p:cNvSpPr/>
          <p:nvPr/>
        </p:nvSpPr>
        <p:spPr>
          <a:xfrm>
            <a:off x="489631" y="3861048"/>
            <a:ext cx="11212738" cy="2811026"/>
          </a:xfrm>
          <a:prstGeom prst="rect">
            <a:avLst/>
          </a:prstGeom>
          <a:solidFill>
            <a:schemeClr val="bg1"/>
          </a:solidFill>
        </p:spPr>
        <p:txBody>
          <a:bodyPr wrap="square">
            <a:spAutoFit/>
          </a:bodyPr>
          <a:lstStyle/>
          <a:p>
            <a:pPr lvl="1">
              <a:lnSpc>
                <a:spcPct val="150000"/>
              </a:lnSpc>
            </a:pPr>
            <a:endParaRPr lang="it-IT" dirty="0">
              <a:solidFill>
                <a:srgbClr val="050505"/>
              </a:solidFill>
              <a:latin typeface="Arial" panose="020B0604020202020204" pitchFamily="34" charset="0"/>
              <a:cs typeface="Arial" panose="020B0604020202020204" pitchFamily="34" charset="0"/>
            </a:endParaRPr>
          </a:p>
          <a:p>
            <a:pPr lvl="1">
              <a:lnSpc>
                <a:spcPct val="150000"/>
              </a:lnSpc>
            </a:pPr>
            <a:r>
              <a:rPr lang="it-IT" sz="2800" dirty="0">
                <a:solidFill>
                  <a:srgbClr val="050505"/>
                </a:solidFill>
                <a:latin typeface="Arial" panose="020B0604020202020204" pitchFamily="34" charset="0"/>
                <a:cs typeface="Arial" panose="020B0604020202020204" pitchFamily="34" charset="0"/>
              </a:rPr>
              <a:t>Secondo voi è aumentato il narcisismo (= l’autocompiacimento, l’egocentrismo) nelle nuove generazioni? </a:t>
            </a:r>
          </a:p>
          <a:p>
            <a:pPr lvl="1">
              <a:lnSpc>
                <a:spcPct val="150000"/>
              </a:lnSpc>
            </a:pPr>
            <a:r>
              <a:rPr lang="it-IT" sz="2800" dirty="0">
                <a:solidFill>
                  <a:srgbClr val="050505"/>
                </a:solidFill>
                <a:latin typeface="Arial" panose="020B0604020202020204" pitchFamily="34" charset="0"/>
                <a:cs typeface="Arial" panose="020B0604020202020204" pitchFamily="34" charset="0"/>
              </a:rPr>
              <a:t>Se la risposta è sì, quali sarebbero le cause?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2BEFF6D-46B2-4BCA-9588-4EFF4FA0B91B}"/>
              </a:ext>
            </a:extLst>
          </p:cNvPr>
          <p:cNvSpPr/>
          <p:nvPr/>
        </p:nvSpPr>
        <p:spPr>
          <a:xfrm>
            <a:off x="489631" y="251134"/>
            <a:ext cx="11212738" cy="2580194"/>
          </a:xfrm>
          <a:prstGeom prst="rect">
            <a:avLst/>
          </a:prstGeom>
          <a:solidFill>
            <a:schemeClr val="bg1"/>
          </a:solidFill>
        </p:spPr>
        <p:txBody>
          <a:bodyPr wrap="square">
            <a:spAutoFit/>
          </a:bodyPr>
          <a:lstStyle/>
          <a:p>
            <a:pPr lvl="1">
              <a:lnSpc>
                <a:spcPct val="150000"/>
              </a:lnSpc>
            </a:pPr>
            <a:r>
              <a:rPr lang="it-IT" sz="3200" dirty="0">
                <a:solidFill>
                  <a:srgbClr val="050505"/>
                </a:solidFill>
                <a:latin typeface="Arial" panose="020B0604020202020204" pitchFamily="34" charset="0"/>
                <a:cs typeface="Arial" panose="020B0604020202020204" pitchFamily="34" charset="0"/>
              </a:rPr>
              <a:t>Secondo voi, se un bambino continua a fare i capricci, </a:t>
            </a:r>
          </a:p>
          <a:p>
            <a:pPr lvl="1">
              <a:lnSpc>
                <a:spcPct val="150000"/>
              </a:lnSpc>
            </a:pPr>
            <a:r>
              <a:rPr lang="it-IT" sz="3200" dirty="0">
                <a:solidFill>
                  <a:srgbClr val="050505"/>
                </a:solidFill>
                <a:latin typeface="Arial" panose="020B0604020202020204" pitchFamily="34" charset="0"/>
                <a:cs typeface="Arial" panose="020B0604020202020204" pitchFamily="34" charset="0"/>
              </a:rPr>
              <a:t>è giusto uno sculaccione? Una punizione severa?</a:t>
            </a:r>
          </a:p>
          <a:p>
            <a:pPr lvl="1">
              <a:lnSpc>
                <a:spcPct val="150000"/>
              </a:lnSpc>
            </a:pPr>
            <a:r>
              <a:rPr lang="it-IT" sz="2800" dirty="0">
                <a:solidFill>
                  <a:srgbClr val="050505"/>
                </a:solidFill>
                <a:latin typeface="Arial" panose="020B0604020202020204" pitchFamily="34" charset="0"/>
                <a:cs typeface="Arial" panose="020B0604020202020204" pitchFamily="34" charset="0"/>
              </a:rPr>
              <a:t>Se fa dannare per volere qualcosa è giusto accontentarlo sempre?</a:t>
            </a:r>
          </a:p>
          <a:p>
            <a:pPr lvl="1">
              <a:lnSpc>
                <a:spcPct val="150000"/>
              </a:lnSpc>
            </a:pPr>
            <a:endParaRPr lang="it-IT" dirty="0">
              <a:solidFill>
                <a:srgbClr val="050505"/>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79655E58-9FFE-4BAD-B3E3-371881D50E7A}"/>
              </a:ext>
            </a:extLst>
          </p:cNvPr>
          <p:cNvSpPr/>
          <p:nvPr/>
        </p:nvSpPr>
        <p:spPr>
          <a:xfrm>
            <a:off x="489631" y="3016770"/>
            <a:ext cx="11212738" cy="658835"/>
          </a:xfrm>
          <a:prstGeom prst="rect">
            <a:avLst/>
          </a:prstGeom>
          <a:solidFill>
            <a:schemeClr val="bg1"/>
          </a:solidFill>
        </p:spPr>
        <p:txBody>
          <a:bodyPr wrap="square">
            <a:spAutoFit/>
          </a:bodyPr>
          <a:lstStyle/>
          <a:p>
            <a:pPr lvl="1">
              <a:lnSpc>
                <a:spcPct val="150000"/>
              </a:lnSpc>
            </a:pPr>
            <a:r>
              <a:rPr lang="it-IT" sz="2800" dirty="0">
                <a:solidFill>
                  <a:srgbClr val="050505"/>
                </a:solidFill>
                <a:latin typeface="Arial" panose="020B0604020202020204" pitchFamily="34" charset="0"/>
                <a:cs typeface="Arial" panose="020B0604020202020204" pitchFamily="34" charset="0"/>
              </a:rPr>
              <a:t>Il viziato o «mammone» conosce le punizioni severe?</a:t>
            </a:r>
          </a:p>
        </p:txBody>
      </p:sp>
    </p:spTree>
    <p:extLst>
      <p:ext uri="{BB962C8B-B14F-4D97-AF65-F5344CB8AC3E}">
        <p14:creationId xmlns:p14="http://schemas.microsoft.com/office/powerpoint/2010/main" val="6478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Papiro">
            <a:extLst>
              <a:ext uri="{FF2B5EF4-FFF2-40B4-BE49-F238E27FC236}">
                <a16:creationId xmlns:a16="http://schemas.microsoft.com/office/drawing/2014/main" id="{D348AB9B-A41A-4832-96FC-2489E069F660}"/>
              </a:ext>
            </a:extLst>
          </p:cNvPr>
          <p:cNvSpPr>
            <a:spLocks noGrp="1" noRot="1" noChangeArrowheads="1"/>
          </p:cNvSpPr>
          <p:nvPr>
            <p:ph idx="1"/>
          </p:nvPr>
        </p:nvSpPr>
        <p:spPr>
          <a:xfrm>
            <a:off x="1981200" y="476251"/>
            <a:ext cx="8229600" cy="5649913"/>
          </a:xfrm>
          <a:solidFill>
            <a:srgbClr val="FFFFCC"/>
          </a:solidFill>
          <a:ln>
            <a:solidFill>
              <a:srgbClr val="0A0A0A"/>
            </a:solidFill>
            <a:miter lim="800000"/>
            <a:headEnd/>
            <a:tailEnd/>
          </a:ln>
        </p:spPr>
        <p:txBody>
          <a:bodyPr/>
          <a:lstStyle/>
          <a:p>
            <a:pPr eaLnBrk="1" hangingPunct="1">
              <a:buFont typeface="Arial" panose="020B0604020202020204" pitchFamily="34" charset="0"/>
              <a:buNone/>
            </a:pPr>
            <a:endParaRPr lang="it-IT" altLang="it-IT" b="1" dirty="0"/>
          </a:p>
          <a:p>
            <a:pPr eaLnBrk="1" hangingPunct="1">
              <a:buFont typeface="Arial" panose="020B0604020202020204" pitchFamily="34" charset="0"/>
              <a:buNone/>
            </a:pPr>
            <a:endParaRPr lang="it-IT" altLang="it-IT" b="1" dirty="0"/>
          </a:p>
          <a:p>
            <a:pPr eaLnBrk="1" hangingPunct="1">
              <a:buFont typeface="Arial" panose="020B0604020202020204" pitchFamily="34" charset="0"/>
              <a:buNone/>
            </a:pPr>
            <a:endParaRPr lang="it-IT" altLang="it-IT" b="1" dirty="0"/>
          </a:p>
          <a:p>
            <a:pPr algn="ctr" eaLnBrk="1" hangingPunct="1">
              <a:buFont typeface="Arial" panose="020B0604020202020204" pitchFamily="34" charset="0"/>
              <a:buNone/>
            </a:pPr>
            <a:r>
              <a:rPr lang="it-IT" altLang="it-IT" b="1" dirty="0">
                <a:solidFill>
                  <a:srgbClr val="0A0A0A"/>
                </a:solidFill>
                <a:latin typeface="Comic Sans MS" panose="030F0702030302020204" pitchFamily="66" charset="0"/>
              </a:rPr>
              <a:t>IL  MATRIMONIO  NELLA  BIBBIA</a:t>
            </a: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ctr" eaLnBrk="1" hangingPunct="1">
              <a:buFont typeface="Arial" panose="020B0604020202020204" pitchFamily="34" charset="0"/>
              <a:buNone/>
            </a:pPr>
            <a:endParaRPr lang="it-IT" altLang="it-IT" b="1" dirty="0">
              <a:solidFill>
                <a:srgbClr val="0A0A0A"/>
              </a:solidFill>
              <a:latin typeface="Comic Sans MS" panose="030F0702030302020204" pitchFamily="66" charset="0"/>
            </a:endParaRPr>
          </a:p>
          <a:p>
            <a:pPr algn="r" eaLnBrk="1" hangingPunct="1">
              <a:buFont typeface="Arial" panose="020B0604020202020204" pitchFamily="34" charset="0"/>
              <a:buNone/>
            </a:pPr>
            <a:r>
              <a:rPr lang="it-IT" altLang="it-IT" sz="1800" b="1" dirty="0">
                <a:solidFill>
                  <a:srgbClr val="0A0A0A"/>
                </a:solidFill>
                <a:latin typeface="Comic Sans MS" panose="030F0702030302020204" pitchFamily="66" charset="0"/>
              </a:rPr>
              <a:t>di </a:t>
            </a:r>
            <a:r>
              <a:rPr lang="it-IT" altLang="it-IT" sz="1800" b="1" dirty="0" err="1">
                <a:solidFill>
                  <a:srgbClr val="0A0A0A"/>
                </a:solidFill>
                <a:latin typeface="Comic Sans MS" panose="030F0702030302020204" pitchFamily="66" charset="0"/>
              </a:rPr>
              <a:t>Pedron</a:t>
            </a:r>
            <a:r>
              <a:rPr lang="it-IT" altLang="it-IT" sz="1800" b="1" dirty="0">
                <a:solidFill>
                  <a:srgbClr val="0A0A0A"/>
                </a:solidFill>
                <a:latin typeface="Comic Sans MS" panose="030F0702030302020204" pitchFamily="66" charset="0"/>
              </a:rPr>
              <a:t> Lino</a:t>
            </a:r>
            <a:endParaRPr lang="it-IT" altLang="it-IT" sz="1800" i="1" dirty="0">
              <a:solidFill>
                <a:srgbClr val="0A0A0A"/>
              </a:solidFill>
              <a:latin typeface="Comic Sans MS" panose="030F0702030302020204" pitchFamily="66"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Papiro">
            <a:extLst>
              <a:ext uri="{FF2B5EF4-FFF2-40B4-BE49-F238E27FC236}">
                <a16:creationId xmlns:a16="http://schemas.microsoft.com/office/drawing/2014/main" id="{71664C78-4B54-46B0-B3B9-FF320B6D193A}"/>
              </a:ext>
            </a:extLst>
          </p:cNvPr>
          <p:cNvSpPr>
            <a:spLocks noGrp="1" noRot="1" noChangeArrowheads="1"/>
          </p:cNvSpPr>
          <p:nvPr>
            <p:ph idx="1"/>
          </p:nvPr>
        </p:nvSpPr>
        <p:spPr>
          <a:xfrm>
            <a:off x="1981201" y="476251"/>
            <a:ext cx="8507413" cy="6048375"/>
          </a:xfrm>
          <a:solidFill>
            <a:srgbClr val="FFFFCC"/>
          </a:solidFill>
          <a:ln>
            <a:solidFill>
              <a:srgbClr val="0A0A0A"/>
            </a:solidFill>
          </a:ln>
        </p:spPr>
        <p:txBody>
          <a:bodyPr rtlCol="0">
            <a:normAutofit/>
          </a:bodyPr>
          <a:lstStyle/>
          <a:p>
            <a:pPr eaLnBrk="1" fontAlgn="auto" hangingPunct="1">
              <a:lnSpc>
                <a:spcPct val="90000"/>
              </a:lnSpc>
              <a:spcAft>
                <a:spcPts val="0"/>
              </a:spcAft>
              <a:buNone/>
              <a:defRPr/>
            </a:pPr>
            <a:r>
              <a:rPr lang="it-IT" sz="2800" dirty="0">
                <a:solidFill>
                  <a:srgbClr val="0A0A0A"/>
                </a:solidFill>
              </a:rPr>
              <a:t>La costituzione pastorale </a:t>
            </a:r>
            <a:r>
              <a:rPr lang="it-IT" sz="2800" dirty="0">
                <a:solidFill>
                  <a:srgbClr val="0A0A0A"/>
                </a:solidFill>
                <a:latin typeface="Comic Sans MS" pitchFamily="66" charset="0"/>
              </a:rPr>
              <a:t>Gaudium et spes</a:t>
            </a:r>
            <a:r>
              <a:rPr lang="it-IT" sz="2800" dirty="0">
                <a:solidFill>
                  <a:srgbClr val="0A0A0A"/>
                </a:solidFill>
              </a:rPr>
              <a:t> del Concilio Vaticano II, affrontando alcuni problemi urgenti della società contemporanea, incomincia proprio dal matrimonio e dalla famiglia: </a:t>
            </a:r>
          </a:p>
          <a:p>
            <a:pPr eaLnBrk="1" fontAlgn="auto" hangingPunct="1">
              <a:lnSpc>
                <a:spcPct val="90000"/>
              </a:lnSpc>
              <a:spcAft>
                <a:spcPts val="0"/>
              </a:spcAft>
              <a:buNone/>
              <a:defRPr/>
            </a:pPr>
            <a:endParaRPr lang="it-IT" sz="2800" dirty="0">
              <a:solidFill>
                <a:srgbClr val="0A0A0A"/>
              </a:solidFill>
              <a:effectLst>
                <a:outerShdw blurRad="38100" dist="38100" dir="2700000" algn="tl">
                  <a:srgbClr val="FFFFFF"/>
                </a:outerShdw>
              </a:effectLst>
            </a:endParaRPr>
          </a:p>
          <a:p>
            <a:pPr eaLnBrk="1" fontAlgn="auto" hangingPunct="1">
              <a:lnSpc>
                <a:spcPct val="90000"/>
              </a:lnSpc>
              <a:spcAft>
                <a:spcPts val="0"/>
              </a:spcAft>
              <a:buNone/>
              <a:defRPr/>
            </a:pPr>
            <a:r>
              <a:rPr lang="it-IT" sz="2800" dirty="0">
                <a:solidFill>
                  <a:srgbClr val="0A0A0A"/>
                </a:solidFill>
              </a:rPr>
              <a:t>“… La salvezza della persona e della società umana e cristiana è strettamente connessa con una felice situazione della comunità coniugale e familiare.” </a:t>
            </a:r>
          </a:p>
          <a:p>
            <a:pPr eaLnBrk="1" fontAlgn="auto" hangingPunct="1">
              <a:lnSpc>
                <a:spcPct val="90000"/>
              </a:lnSpc>
              <a:spcAft>
                <a:spcPts val="0"/>
              </a:spcAft>
              <a:buNone/>
              <a:defRPr/>
            </a:pPr>
            <a:r>
              <a:rPr lang="it-IT" sz="2800" dirty="0">
                <a:solidFill>
                  <a:srgbClr val="0A0A0A"/>
                </a:solidFill>
              </a:rPr>
              <a:t>   Però subito dopo afferma che </a:t>
            </a:r>
          </a:p>
          <a:p>
            <a:pPr eaLnBrk="1" fontAlgn="auto" hangingPunct="1">
              <a:lnSpc>
                <a:spcPct val="90000"/>
              </a:lnSpc>
              <a:spcAft>
                <a:spcPts val="0"/>
              </a:spcAft>
              <a:buNone/>
              <a:defRPr/>
            </a:pPr>
            <a:r>
              <a:rPr lang="it-IT" sz="2800" i="1" dirty="0">
                <a:solidFill>
                  <a:srgbClr val="0A0A0A"/>
                </a:solidFill>
                <a:effectLst>
                  <a:outerShdw blurRad="38100" dist="38100" dir="2700000" algn="tl">
                    <a:srgbClr val="FFFFFF"/>
                  </a:outerShdw>
                </a:effectLst>
              </a:rPr>
              <a:t>“ </a:t>
            </a:r>
            <a:r>
              <a:rPr lang="it-IT" sz="2800" dirty="0">
                <a:solidFill>
                  <a:srgbClr val="0A0A0A"/>
                </a:solidFill>
              </a:rPr>
              <a:t>non dappertutto la dignità di questa istituzione brilla con identica chiarezza, poiché è oscurata dalla poligamia, dalla piaga del divorzio, dal cosiddetto libero amore e da altre deformazioni...”   </a:t>
            </a:r>
          </a:p>
          <a:p>
            <a:pPr algn="r" eaLnBrk="1" fontAlgn="auto" hangingPunct="1">
              <a:lnSpc>
                <a:spcPct val="90000"/>
              </a:lnSpc>
              <a:spcAft>
                <a:spcPts val="0"/>
              </a:spcAft>
              <a:buNone/>
              <a:defRPr/>
            </a:pPr>
            <a:r>
              <a:rPr lang="it-IT" sz="2800" dirty="0">
                <a:solidFill>
                  <a:srgbClr val="0A0A0A"/>
                </a:solidFill>
                <a:effectLst>
                  <a:outerShdw blurRad="38100" dist="38100" dir="2700000" algn="tl">
                    <a:srgbClr val="FFFFFF"/>
                  </a:outerShdw>
                </a:effectLst>
              </a:rPr>
              <a:t>(n. 47).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Papiro">
            <a:extLst>
              <a:ext uri="{FF2B5EF4-FFF2-40B4-BE49-F238E27FC236}">
                <a16:creationId xmlns:a16="http://schemas.microsoft.com/office/drawing/2014/main" id="{985B55A3-9A86-468D-AFEE-16D40CE34349}"/>
              </a:ext>
            </a:extLst>
          </p:cNvPr>
          <p:cNvSpPr>
            <a:spLocks noGrp="1" noRot="1" noChangeArrowheads="1"/>
          </p:cNvSpPr>
          <p:nvPr>
            <p:ph idx="1"/>
          </p:nvPr>
        </p:nvSpPr>
        <p:spPr>
          <a:xfrm>
            <a:off x="1981200" y="476251"/>
            <a:ext cx="8229600" cy="5649913"/>
          </a:xfrm>
          <a:solidFill>
            <a:srgbClr val="FFFFCC"/>
          </a:solidFill>
          <a:ln>
            <a:solidFill>
              <a:srgbClr val="0A0A0A"/>
            </a:solidFill>
            <a:miter lim="800000"/>
            <a:headEnd/>
            <a:tailEnd/>
          </a:ln>
        </p:spPr>
        <p:txBody>
          <a:bodyPr/>
          <a:lstStyle/>
          <a:p>
            <a:pPr algn="ctr" eaLnBrk="1" hangingPunct="1">
              <a:buFont typeface="Arial" panose="020B0604020202020204" pitchFamily="34" charset="0"/>
              <a:buNone/>
            </a:pPr>
            <a:r>
              <a:rPr lang="it-IT" altLang="it-IT" b="1">
                <a:solidFill>
                  <a:srgbClr val="0A0A0A"/>
                </a:solidFill>
              </a:rPr>
              <a:t>Ideale e realtà nel matrimonio</a:t>
            </a:r>
            <a:endParaRPr lang="it-IT" altLang="it-IT">
              <a:solidFill>
                <a:srgbClr val="0A0A0A"/>
              </a:solidFill>
            </a:endParaRPr>
          </a:p>
          <a:p>
            <a:pPr algn="ctr" eaLnBrk="1" hangingPunct="1">
              <a:buFont typeface="Arial" panose="020B0604020202020204" pitchFamily="34" charset="0"/>
              <a:buNone/>
            </a:pPr>
            <a:r>
              <a:rPr lang="it-IT" altLang="it-IT" b="1">
                <a:solidFill>
                  <a:srgbClr val="0A0A0A"/>
                </a:solidFill>
              </a:rPr>
              <a:t>(Antico Testamento)</a:t>
            </a:r>
          </a:p>
          <a:p>
            <a:pPr eaLnBrk="1" hangingPunct="1"/>
            <a:endParaRPr lang="it-IT" altLang="it-IT">
              <a:solidFill>
                <a:srgbClr val="0A0A0A"/>
              </a:solidFill>
            </a:endParaRPr>
          </a:p>
          <a:p>
            <a:pPr eaLnBrk="1" hangingPunct="1"/>
            <a:r>
              <a:rPr lang="it-IT" altLang="it-IT">
                <a:solidFill>
                  <a:srgbClr val="0A0A0A"/>
                </a:solidFill>
              </a:rPr>
              <a:t>La Bibbia ci offre un quadro teologico dottrinale altissimo del matrimonio e della famiglia, ma ci fa vedere anche che questo ideale non sempre è stato realizzato.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Papiro">
            <a:extLst>
              <a:ext uri="{FF2B5EF4-FFF2-40B4-BE49-F238E27FC236}">
                <a16:creationId xmlns:a16="http://schemas.microsoft.com/office/drawing/2014/main" id="{6697F5D2-EE3A-44B4-A563-2A4F44E9406C}"/>
              </a:ext>
            </a:extLst>
          </p:cNvPr>
          <p:cNvSpPr>
            <a:spLocks noGrp="1" noRot="1" noChangeArrowheads="1"/>
          </p:cNvSpPr>
          <p:nvPr>
            <p:ph idx="1"/>
          </p:nvPr>
        </p:nvSpPr>
        <p:spPr>
          <a:xfrm>
            <a:off x="1774825" y="333376"/>
            <a:ext cx="8713788" cy="6264275"/>
          </a:xfrm>
          <a:solidFill>
            <a:srgbClr val="FFFFCC"/>
          </a:solidFill>
          <a:ln>
            <a:solidFill>
              <a:schemeClr val="tx1"/>
            </a:solidFill>
            <a:miter lim="800000"/>
            <a:headEnd/>
            <a:tailEnd/>
          </a:ln>
        </p:spPr>
        <p:txBody>
          <a:bodyPr/>
          <a:lstStyle/>
          <a:p>
            <a:pPr eaLnBrk="1" hangingPunct="1">
              <a:lnSpc>
                <a:spcPct val="80000"/>
              </a:lnSpc>
              <a:buFontTx/>
              <a:buAutoNum type="alphaLcParenR"/>
            </a:pPr>
            <a:r>
              <a:rPr lang="it-IT" altLang="it-IT" sz="1600" u="sng" dirty="0">
                <a:solidFill>
                  <a:srgbClr val="0A0A0A"/>
                </a:solidFill>
              </a:rPr>
              <a:t>Ombre e luci nell’esperienza matrimoniale</a:t>
            </a:r>
          </a:p>
          <a:p>
            <a:pPr eaLnBrk="1" hangingPunct="1">
              <a:lnSpc>
                <a:spcPct val="80000"/>
              </a:lnSpc>
              <a:buFontTx/>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La Genesi ci descrive l’assassinio di Abele da parte di Caino: il fratello uccide il fratello. </a:t>
            </a:r>
          </a:p>
          <a:p>
            <a:pPr eaLnBrk="1" hangingPunct="1">
              <a:lnSpc>
                <a:spcPct val="80000"/>
              </a:lnSpc>
            </a:pPr>
            <a:r>
              <a:rPr lang="it-IT" altLang="it-IT" sz="1600" dirty="0">
                <a:solidFill>
                  <a:srgbClr val="0A0A0A"/>
                </a:solidFill>
              </a:rPr>
              <a:t>Nella famiglia di </a:t>
            </a:r>
            <a:r>
              <a:rPr lang="it-IT" altLang="it-IT" sz="1600" b="1" dirty="0">
                <a:solidFill>
                  <a:srgbClr val="0A0A0A"/>
                </a:solidFill>
              </a:rPr>
              <a:t>Caino, il figlio </a:t>
            </a:r>
            <a:r>
              <a:rPr lang="it-IT" altLang="it-IT" sz="1600" b="1" dirty="0" err="1">
                <a:solidFill>
                  <a:srgbClr val="0A0A0A"/>
                </a:solidFill>
              </a:rPr>
              <a:t>Lamech</a:t>
            </a:r>
            <a:r>
              <a:rPr lang="it-IT" altLang="it-IT" sz="1600" dirty="0">
                <a:solidFill>
                  <a:srgbClr val="0A0A0A"/>
                </a:solidFill>
              </a:rPr>
              <a:t> per primo viola la legge della monogamia prendendo due mogli (</a:t>
            </a:r>
            <a:r>
              <a:rPr lang="it-IT" altLang="it-IT" sz="1600" dirty="0" err="1">
                <a:solidFill>
                  <a:srgbClr val="0A0A0A"/>
                </a:solidFill>
              </a:rPr>
              <a:t>Gen</a:t>
            </a:r>
            <a:r>
              <a:rPr lang="it-IT" altLang="it-IT" sz="1600" dirty="0">
                <a:solidFill>
                  <a:srgbClr val="0A0A0A"/>
                </a:solidFill>
              </a:rPr>
              <a:t> 4,19). </a:t>
            </a:r>
          </a:p>
          <a:p>
            <a:pPr eaLnBrk="1" hangingPunct="1">
              <a:lnSpc>
                <a:spcPct val="80000"/>
              </a:lnSpc>
              <a:buFont typeface="Arial" panose="020B0604020202020204" pitchFamily="34" charset="0"/>
              <a:buNone/>
            </a:pPr>
            <a:r>
              <a:rPr lang="it-IT" altLang="it-IT" sz="1600" dirty="0">
                <a:solidFill>
                  <a:srgbClr val="0A0A0A"/>
                </a:solidFill>
              </a:rPr>
              <a:t>Però, a differenza di </a:t>
            </a:r>
            <a:r>
              <a:rPr lang="it-IT" altLang="it-IT" sz="1600" dirty="0" err="1">
                <a:solidFill>
                  <a:srgbClr val="0A0A0A"/>
                </a:solidFill>
              </a:rPr>
              <a:t>Lamech</a:t>
            </a:r>
            <a:r>
              <a:rPr lang="it-IT" altLang="it-IT" sz="1600" dirty="0">
                <a:solidFill>
                  <a:srgbClr val="0A0A0A"/>
                </a:solidFill>
              </a:rPr>
              <a:t> e dei cosiddetti </a:t>
            </a:r>
            <a:r>
              <a:rPr lang="it-IT" altLang="it-IT" sz="1600" i="1" dirty="0">
                <a:solidFill>
                  <a:srgbClr val="0A0A0A"/>
                </a:solidFill>
              </a:rPr>
              <a:t>figli di Dio</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6,1-4) che si danno senza ritegno alle intemperanze sessuali, Noè è monogamo e ha tre figli. </a:t>
            </a:r>
          </a:p>
          <a:p>
            <a:pPr eaLnBrk="1" hangingPunct="1">
              <a:lnSpc>
                <a:spcPct val="80000"/>
              </a:lnSpc>
              <a:buFont typeface="Arial" panose="020B0604020202020204" pitchFamily="34" charset="0"/>
              <a:buNone/>
            </a:pPr>
            <a:r>
              <a:rPr lang="it-IT" altLang="it-IT" sz="1600" dirty="0">
                <a:solidFill>
                  <a:srgbClr val="0A0A0A"/>
                </a:solidFill>
              </a:rPr>
              <a:t>Proprio per la sua bontà e rettitudine Dio, giusto giudice, lo salva dal diluvio con tutta la sua famiglia, alla quale, come germe e simbolo della nuova umanità, rinnova la benedizione già accordata alla prima coppia umana: </a:t>
            </a:r>
            <a:r>
              <a:rPr lang="it-IT" altLang="it-IT" sz="1600" i="1" dirty="0">
                <a:solidFill>
                  <a:srgbClr val="0A0A0A"/>
                </a:solidFill>
              </a:rPr>
              <a:t>Dio benedisse Noè e i suoi figli e disse loro: "Siate fecondi, moltiplicatevi e riempite la terra"</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9,1; </a:t>
            </a:r>
            <a:r>
              <a:rPr lang="it-IT" altLang="it-IT" sz="1600" dirty="0" err="1">
                <a:solidFill>
                  <a:srgbClr val="0A0A0A"/>
                </a:solidFill>
              </a:rPr>
              <a:t>cfr</a:t>
            </a:r>
            <a:r>
              <a:rPr lang="it-IT" altLang="it-IT" sz="1600" dirty="0">
                <a:solidFill>
                  <a:srgbClr val="0A0A0A"/>
                </a:solidFill>
              </a:rPr>
              <a:t> 1,28).</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pPr>
            <a:r>
              <a:rPr lang="it-IT" altLang="it-IT" sz="1600" dirty="0">
                <a:solidFill>
                  <a:srgbClr val="0A0A0A"/>
                </a:solidFill>
              </a:rPr>
              <a:t>Con</a:t>
            </a:r>
            <a:r>
              <a:rPr lang="it-IT" altLang="it-IT" sz="1600" b="1" dirty="0">
                <a:solidFill>
                  <a:srgbClr val="0A0A0A"/>
                </a:solidFill>
              </a:rPr>
              <a:t> Abramo</a:t>
            </a:r>
            <a:r>
              <a:rPr lang="it-IT" altLang="it-IT" sz="1600" dirty="0">
                <a:solidFill>
                  <a:srgbClr val="0A0A0A"/>
                </a:solidFill>
              </a:rPr>
              <a:t> inizia una catena diretta di famiglie, che passa attraverso Davide, per sfociare nella famiglia di </a:t>
            </a:r>
            <a:r>
              <a:rPr lang="it-IT" altLang="it-IT" sz="1600" dirty="0" err="1">
                <a:solidFill>
                  <a:srgbClr val="0A0A0A"/>
                </a:solidFill>
              </a:rPr>
              <a:t>Nazaret</a:t>
            </a:r>
            <a:r>
              <a:rPr lang="it-IT" altLang="it-IT" sz="1600" dirty="0">
                <a:solidFill>
                  <a:srgbClr val="0A0A0A"/>
                </a:solidFill>
              </a:rPr>
              <a:t>. </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La Genesi ha come spina dorsale tre famiglie: </a:t>
            </a:r>
          </a:p>
          <a:p>
            <a:pPr eaLnBrk="1" hangingPunct="1">
              <a:lnSpc>
                <a:spcPct val="80000"/>
              </a:lnSpc>
              <a:buFont typeface="Arial" panose="020B0604020202020204" pitchFamily="34" charset="0"/>
              <a:buNone/>
            </a:pPr>
            <a:r>
              <a:rPr lang="it-IT" altLang="it-IT" sz="1600" dirty="0">
                <a:solidFill>
                  <a:srgbClr val="0A0A0A"/>
                </a:solidFill>
              </a:rPr>
              <a:t>quelle di Abramo, Isacco e Giacobbe. </a:t>
            </a:r>
          </a:p>
          <a:p>
            <a:pPr eaLnBrk="1" hangingPunct="1">
              <a:lnSpc>
                <a:spcPct val="80000"/>
              </a:lnSpc>
            </a:pPr>
            <a:r>
              <a:rPr lang="it-IT" altLang="it-IT" sz="1600" dirty="0">
                <a:solidFill>
                  <a:srgbClr val="0A0A0A"/>
                </a:solidFill>
              </a:rPr>
              <a:t>Nel presentare queste tre famiglie, l’autore sacro è più intento a far risaltare il piano divino attraverso di esse che la loro esemplarità. </a:t>
            </a:r>
          </a:p>
          <a:p>
            <a:pPr eaLnBrk="1" hangingPunct="1">
              <a:lnSpc>
                <a:spcPct val="80000"/>
              </a:lnSpc>
              <a:buFont typeface="Arial" panose="020B0604020202020204" pitchFamily="34" charset="0"/>
              <a:buNone/>
            </a:pPr>
            <a:endParaRPr lang="it-IT" altLang="it-IT" sz="1600" dirty="0">
              <a:solidFill>
                <a:srgbClr val="0A0A0A"/>
              </a:solidFill>
            </a:endParaRPr>
          </a:p>
          <a:p>
            <a:pPr eaLnBrk="1" hangingPunct="1">
              <a:lnSpc>
                <a:spcPct val="80000"/>
              </a:lnSpc>
              <a:buFont typeface="Arial" panose="020B0604020202020204" pitchFamily="34" charset="0"/>
              <a:buNone/>
            </a:pPr>
            <a:r>
              <a:rPr lang="it-IT" altLang="it-IT" sz="1600" dirty="0">
                <a:solidFill>
                  <a:srgbClr val="0A0A0A"/>
                </a:solidFill>
              </a:rPr>
              <a:t>Così, ad es., Abramo pratica una specie di poligamia accostandosi alla schiava Agar per avere un figlio, Ismaele. </a:t>
            </a:r>
          </a:p>
          <a:p>
            <a:pPr eaLnBrk="1" hangingPunct="1">
              <a:lnSpc>
                <a:spcPct val="80000"/>
              </a:lnSpc>
              <a:buFont typeface="Arial" panose="020B0604020202020204" pitchFamily="34" charset="0"/>
              <a:buNone/>
            </a:pPr>
            <a:r>
              <a:rPr lang="it-IT" altLang="it-IT" sz="1600" dirty="0">
                <a:solidFill>
                  <a:srgbClr val="0A0A0A"/>
                </a:solidFill>
              </a:rPr>
              <a:t>Non è corretto il suo comportamento neppure quando presenta Sara come sorella invece che moglie, per non aver fastidi quando essa viene richiesta per soddisfare le voglie di </a:t>
            </a:r>
            <a:r>
              <a:rPr lang="it-IT" altLang="it-IT" sz="1600" dirty="0" err="1">
                <a:solidFill>
                  <a:srgbClr val="0A0A0A"/>
                </a:solidFill>
              </a:rPr>
              <a:t>Abimelech</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12,10-20) o del faraone (</a:t>
            </a:r>
            <a:r>
              <a:rPr lang="it-IT" altLang="it-IT" sz="1600" dirty="0" err="1">
                <a:solidFill>
                  <a:srgbClr val="0A0A0A"/>
                </a:solidFill>
              </a:rPr>
              <a:t>Gen</a:t>
            </a:r>
            <a:r>
              <a:rPr lang="it-IT" altLang="it-IT" sz="1600" dirty="0">
                <a:solidFill>
                  <a:srgbClr val="0A0A0A"/>
                </a:solidFill>
              </a:rPr>
              <a:t> 20)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Papiro">
            <a:extLst>
              <a:ext uri="{FF2B5EF4-FFF2-40B4-BE49-F238E27FC236}">
                <a16:creationId xmlns:a16="http://schemas.microsoft.com/office/drawing/2014/main" id="{FD45BCE6-0BF3-4D50-A818-6534CA79BB1F}"/>
              </a:ext>
            </a:extLst>
          </p:cNvPr>
          <p:cNvSpPr>
            <a:spLocks noGrp="1" noRot="1" noChangeArrowheads="1"/>
          </p:cNvSpPr>
          <p:nvPr>
            <p:ph idx="1"/>
          </p:nvPr>
        </p:nvSpPr>
        <p:spPr>
          <a:xfrm>
            <a:off x="803412" y="404813"/>
            <a:ext cx="10585176" cy="6048375"/>
          </a:xfrm>
          <a:solidFill>
            <a:srgbClr val="FFFFCC"/>
          </a:solidFill>
          <a:ln>
            <a:solidFill>
              <a:srgbClr val="0A0A0A"/>
            </a:solidFill>
            <a:miter lim="800000"/>
            <a:headEnd/>
            <a:tailEnd/>
          </a:ln>
        </p:spPr>
        <p:txBody>
          <a:bodyPr/>
          <a:lstStyle/>
          <a:p>
            <a:pPr eaLnBrk="1" hangingPunct="1">
              <a:lnSpc>
                <a:spcPct val="150000"/>
              </a:lnSpc>
            </a:pPr>
            <a:r>
              <a:rPr lang="it-IT" altLang="it-IT" sz="1600" dirty="0">
                <a:solidFill>
                  <a:srgbClr val="0A0A0A"/>
                </a:solidFill>
              </a:rPr>
              <a:t>Meno esemplare ancora è la famiglia di </a:t>
            </a:r>
            <a:r>
              <a:rPr lang="it-IT" altLang="it-IT" sz="1600" b="1" dirty="0">
                <a:solidFill>
                  <a:srgbClr val="0A0A0A"/>
                </a:solidFill>
              </a:rPr>
              <a:t>Giacobbe,</a:t>
            </a:r>
            <a:r>
              <a:rPr lang="it-IT" altLang="it-IT" sz="1600" dirty="0">
                <a:solidFill>
                  <a:srgbClr val="0A0A0A"/>
                </a:solidFill>
              </a:rPr>
              <a:t> a cui Dio stesso cambia il nome in Israele (</a:t>
            </a:r>
            <a:r>
              <a:rPr lang="it-IT" altLang="it-IT" sz="1600" dirty="0" err="1">
                <a:solidFill>
                  <a:srgbClr val="0A0A0A"/>
                </a:solidFill>
              </a:rPr>
              <a:t>Gen</a:t>
            </a:r>
            <a:r>
              <a:rPr lang="it-IT" altLang="it-IT" sz="1600" dirty="0">
                <a:solidFill>
                  <a:srgbClr val="0A0A0A"/>
                </a:solidFill>
              </a:rPr>
              <a:t> 32), per farne il capostipite del suo popolo: i suoi figli, che danno origine alle dodici tribù di Israele, nascono da due mogli di primo grado, Lia e Rachele, e da due mogli di secondo grado, </a:t>
            </a:r>
            <a:r>
              <a:rPr lang="it-IT" altLang="it-IT" sz="1600" dirty="0" err="1">
                <a:solidFill>
                  <a:srgbClr val="0A0A0A"/>
                </a:solidFill>
              </a:rPr>
              <a:t>Zilpa</a:t>
            </a:r>
            <a:r>
              <a:rPr lang="it-IT" altLang="it-IT" sz="1600" dirty="0">
                <a:solidFill>
                  <a:srgbClr val="0A0A0A"/>
                </a:solidFill>
              </a:rPr>
              <a:t> e </a:t>
            </a:r>
            <a:r>
              <a:rPr lang="it-IT" altLang="it-IT" sz="1600" dirty="0" err="1">
                <a:solidFill>
                  <a:srgbClr val="0A0A0A"/>
                </a:solidFill>
              </a:rPr>
              <a:t>Bila</a:t>
            </a:r>
            <a:r>
              <a:rPr lang="it-IT" altLang="it-IT" sz="1600" dirty="0">
                <a:solidFill>
                  <a:srgbClr val="0A0A0A"/>
                </a:solidFill>
              </a:rPr>
              <a:t> (</a:t>
            </a:r>
            <a:r>
              <a:rPr lang="it-IT" altLang="it-IT" sz="1600" dirty="0" err="1">
                <a:solidFill>
                  <a:srgbClr val="0A0A0A"/>
                </a:solidFill>
              </a:rPr>
              <a:t>Gen</a:t>
            </a:r>
            <a:r>
              <a:rPr lang="it-IT" altLang="it-IT" sz="1600" dirty="0">
                <a:solidFill>
                  <a:srgbClr val="0A0A0A"/>
                </a:solidFill>
              </a:rPr>
              <a:t> 29).</a:t>
            </a:r>
          </a:p>
          <a:p>
            <a:pPr eaLnBrk="1" hangingPunct="1">
              <a:lnSpc>
                <a:spcPct val="150000"/>
              </a:lnSpc>
            </a:pPr>
            <a:endParaRPr lang="it-IT" altLang="it-IT" sz="1600" dirty="0">
              <a:solidFill>
                <a:srgbClr val="0A0A0A"/>
              </a:solidFill>
            </a:endParaRPr>
          </a:p>
          <a:p>
            <a:pPr eaLnBrk="1" hangingPunct="1">
              <a:lnSpc>
                <a:spcPct val="150000"/>
              </a:lnSpc>
            </a:pPr>
            <a:r>
              <a:rPr lang="it-IT" altLang="it-IT" sz="1600" dirty="0">
                <a:solidFill>
                  <a:srgbClr val="0A0A0A"/>
                </a:solidFill>
              </a:rPr>
              <a:t>Se passiamo a</a:t>
            </a:r>
            <a:r>
              <a:rPr lang="it-IT" altLang="it-IT" sz="1600" b="1" dirty="0">
                <a:solidFill>
                  <a:srgbClr val="0A0A0A"/>
                </a:solidFill>
              </a:rPr>
              <a:t> Davide</a:t>
            </a:r>
            <a:r>
              <a:rPr lang="it-IT" altLang="it-IT" sz="1600" dirty="0">
                <a:solidFill>
                  <a:srgbClr val="0A0A0A"/>
                </a:solidFill>
              </a:rPr>
              <a:t>, la situazione è ancora peggiore: coraggioso soldato e condottiero, abile diplomatico, di forte religiosità, egli è però facilmente attratto dal fascino delle donne ed è debole con i figli. Egli ha presso di sé un vero </a:t>
            </a:r>
            <a:r>
              <a:rPr lang="it-IT" altLang="it-IT" sz="1600" i="1" dirty="0">
                <a:solidFill>
                  <a:srgbClr val="0A0A0A"/>
                </a:solidFill>
              </a:rPr>
              <a:t>harem</a:t>
            </a:r>
            <a:r>
              <a:rPr lang="it-IT" altLang="it-IT" sz="1600" dirty="0">
                <a:solidFill>
                  <a:srgbClr val="0A0A0A"/>
                </a:solidFill>
              </a:rPr>
              <a:t> di mogli e concubine (2 Sam 3,2-5.15; 11,2-27; 15,16). </a:t>
            </a:r>
          </a:p>
          <a:p>
            <a:pPr eaLnBrk="1" hangingPunct="1">
              <a:lnSpc>
                <a:spcPct val="150000"/>
              </a:lnSpc>
            </a:pPr>
            <a:endParaRPr lang="it-IT" altLang="it-IT" sz="1600" dirty="0">
              <a:solidFill>
                <a:srgbClr val="0A0A0A"/>
              </a:solidFill>
            </a:endParaRPr>
          </a:p>
          <a:p>
            <a:pPr eaLnBrk="1" hangingPunct="1">
              <a:lnSpc>
                <a:spcPct val="150000"/>
              </a:lnSpc>
            </a:pPr>
            <a:r>
              <a:rPr lang="it-IT" altLang="it-IT" sz="1600" dirty="0">
                <a:solidFill>
                  <a:srgbClr val="0A0A0A"/>
                </a:solidFill>
              </a:rPr>
              <a:t>I suoi numerosi figli, che gli sono stati causa di enormi sofferenze, più che le sue virtù hanno ereditato i suoi vizi: Amnon violenta la sorellastra Tamar (2 Sam 13,1-22) che Assalonne vendica assassinando il fratello (2 Sam 13,23-38). </a:t>
            </a:r>
          </a:p>
          <a:p>
            <a:pPr eaLnBrk="1" hangingPunct="1">
              <a:lnSpc>
                <a:spcPct val="150000"/>
              </a:lnSpc>
              <a:buFont typeface="Arial" panose="020B0604020202020204" pitchFamily="34" charset="0"/>
              <a:buNone/>
            </a:pPr>
            <a:r>
              <a:rPr lang="it-IT" altLang="it-IT" sz="1600" dirty="0">
                <a:solidFill>
                  <a:srgbClr val="0A0A0A"/>
                </a:solidFill>
              </a:rPr>
              <a:t>      Assalonne si ribella contro il padre, insidiandogli il trono e costringendolo a fuggire da Gerusalemme (2 Sam 15-19). </a:t>
            </a:r>
          </a:p>
          <a:p>
            <a:pPr eaLnBrk="1" hangingPunct="1">
              <a:lnSpc>
                <a:spcPct val="150000"/>
              </a:lnSpc>
              <a:buFont typeface="Arial" panose="020B0604020202020204" pitchFamily="34" charset="0"/>
              <a:buNone/>
            </a:pPr>
            <a:r>
              <a:rPr lang="it-IT" altLang="it-IT" sz="1600" dirty="0">
                <a:solidFill>
                  <a:srgbClr val="0A0A0A"/>
                </a:solidFill>
              </a:rPr>
              <a:t>Del re Salomone si dice che avesse 700 mogli e 300 concubine (1 Re 11,37).</a:t>
            </a:r>
          </a:p>
          <a:p>
            <a:pPr eaLnBrk="1" hangingPunct="1">
              <a:lnSpc>
                <a:spcPct val="150000"/>
              </a:lnSpc>
            </a:pPr>
            <a:r>
              <a:rPr lang="it-IT" altLang="it-IT" sz="1600" dirty="0">
                <a:solidFill>
                  <a:srgbClr val="0A0A0A"/>
                </a:solidFill>
              </a:rPr>
              <a:t>Accanto a queste, però, ci sono delle famiglie che vivono il matrimonio in maniera esemplare, con tutte le ricchezze d’amore, di fedeltà, di fecondità e di educazione dei figli che risultano dal progetto originario di Dio. Si pensi alla famiglia di </a:t>
            </a:r>
            <a:r>
              <a:rPr lang="it-IT" altLang="it-IT" sz="1600" dirty="0" err="1">
                <a:solidFill>
                  <a:srgbClr val="0A0A0A"/>
                </a:solidFill>
              </a:rPr>
              <a:t>Rut</a:t>
            </a:r>
            <a:r>
              <a:rPr lang="it-IT" altLang="it-IT" sz="1600" dirty="0">
                <a:solidFill>
                  <a:srgbClr val="0A0A0A"/>
                </a:solidFill>
              </a:rPr>
              <a:t> e al matrimonio di Tobia.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Papiro">
            <a:extLst>
              <a:ext uri="{FF2B5EF4-FFF2-40B4-BE49-F238E27FC236}">
                <a16:creationId xmlns:a16="http://schemas.microsoft.com/office/drawing/2014/main" id="{B8622B0A-926B-4622-A26F-474B00C74184}"/>
              </a:ext>
            </a:extLst>
          </p:cNvPr>
          <p:cNvSpPr>
            <a:spLocks noGrp="1" noRot="1" noChangeArrowheads="1"/>
          </p:cNvSpPr>
          <p:nvPr>
            <p:ph idx="1"/>
          </p:nvPr>
        </p:nvSpPr>
        <p:spPr>
          <a:xfrm>
            <a:off x="1374304" y="604044"/>
            <a:ext cx="9443392" cy="5649913"/>
          </a:xfrm>
          <a:solidFill>
            <a:srgbClr val="FFFFCC"/>
          </a:solidFill>
          <a:ln>
            <a:solidFill>
              <a:srgbClr val="0A0A0A"/>
            </a:solidFill>
          </a:ln>
        </p:spPr>
        <p:txBody>
          <a:bodyPr rtlCol="0">
            <a:normAutofit/>
          </a:bodyPr>
          <a:lstStyle/>
          <a:p>
            <a:pPr eaLnBrk="1" fontAlgn="auto" hangingPunct="1">
              <a:spcAft>
                <a:spcPts val="0"/>
              </a:spcAft>
              <a:defRPr/>
            </a:pPr>
            <a:r>
              <a:rPr lang="it-IT" sz="2000" dirty="0">
                <a:solidFill>
                  <a:srgbClr val="0A0A0A"/>
                </a:solidFill>
              </a:rPr>
              <a:t>Particolarmente significativa è la preghiera che Tobia e Sara innalzano al Signore all’inizio della loro vita coniugale: </a:t>
            </a:r>
          </a:p>
          <a:p>
            <a:pPr eaLnBrk="1" fontAlgn="auto" hangingPunct="1">
              <a:spcAft>
                <a:spcPts val="0"/>
              </a:spcAft>
              <a:buNone/>
              <a:defRPr/>
            </a:pPr>
            <a:endParaRPr lang="it-IT" sz="2000" dirty="0">
              <a:solidFill>
                <a:srgbClr val="0A0A0A"/>
              </a:solidFill>
              <a:effectLst>
                <a:outerShdw blurRad="38100" dist="38100" dir="2700000" algn="tl">
                  <a:srgbClr val="FFFFFF"/>
                </a:outerShdw>
              </a:effectLst>
            </a:endParaRPr>
          </a:p>
          <a:p>
            <a:pPr eaLnBrk="1" fontAlgn="auto" hangingPunct="1">
              <a:spcAft>
                <a:spcPts val="0"/>
              </a:spcAft>
              <a:buNone/>
              <a:defRPr/>
            </a:pPr>
            <a:r>
              <a:rPr lang="it-IT" sz="2000" dirty="0">
                <a:solidFill>
                  <a:srgbClr val="0A0A0A"/>
                </a:solidFill>
              </a:rPr>
              <a:t>“Tu (Dio) hai creato Adamo e hai creato Eva sua moglie, perché gli fosse di aiuto e di sostegno. Da loro nacque tutto il genere umano... Ora, non per lussuria io prendo questa mia parente, ma con rettitudine d’intenzione. Degnati di avere misericordia di me e di lei e di farci giungere insieme alla vecchiaia…” (Tb 8,6-7).</a:t>
            </a:r>
          </a:p>
          <a:p>
            <a:pPr eaLnBrk="1" fontAlgn="auto" hangingPunct="1">
              <a:spcAft>
                <a:spcPts val="0"/>
              </a:spcAft>
              <a:buNone/>
              <a:defRPr/>
            </a:pPr>
            <a:endParaRPr lang="it-IT" sz="2000" dirty="0">
              <a:solidFill>
                <a:srgbClr val="0A0A0A"/>
              </a:solidFill>
              <a:effectLst>
                <a:outerShdw blurRad="38100" dist="38100" dir="2700000" algn="tl">
                  <a:srgbClr val="FFFFFF"/>
                </a:outerShdw>
              </a:effectLst>
              <a:latin typeface="Comic Sans MS" pitchFamily="66" charset="0"/>
            </a:endParaRPr>
          </a:p>
          <a:p>
            <a:pPr eaLnBrk="1" fontAlgn="auto" hangingPunct="1">
              <a:spcAft>
                <a:spcPts val="0"/>
              </a:spcAft>
              <a:defRPr/>
            </a:pPr>
            <a:r>
              <a:rPr lang="it-IT" sz="2000" dirty="0">
                <a:solidFill>
                  <a:srgbClr val="0A0A0A"/>
                </a:solidFill>
              </a:rPr>
              <a:t>Questo sta a dire che, nonostante le molte ombre derivanti dal circostante ambiente culturale sul mondo ebraico, l’ideale del matrimonio monogamico, vissuto nell’amore e nella gioia dei figli, veniva sentito e normalmente anche praticato in Israele.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Papiro">
            <a:extLst>
              <a:ext uri="{FF2B5EF4-FFF2-40B4-BE49-F238E27FC236}">
                <a16:creationId xmlns:a16="http://schemas.microsoft.com/office/drawing/2014/main" id="{D4B724BF-EF29-4184-8D86-BF75386FED7F}"/>
              </a:ext>
            </a:extLst>
          </p:cNvPr>
          <p:cNvSpPr>
            <a:spLocks noGrp="1" noRot="1" noChangeArrowheads="1"/>
          </p:cNvSpPr>
          <p:nvPr>
            <p:ph idx="1"/>
          </p:nvPr>
        </p:nvSpPr>
        <p:spPr>
          <a:xfrm>
            <a:off x="587388" y="166688"/>
            <a:ext cx="11017224" cy="6524625"/>
          </a:xfrm>
          <a:solidFill>
            <a:srgbClr val="FFFFCC"/>
          </a:solidFill>
          <a:ln>
            <a:solidFill>
              <a:srgbClr val="0A0A0A"/>
            </a:solidFill>
          </a:ln>
        </p:spPr>
        <p:txBody>
          <a:bodyPr rtlCol="0">
            <a:normAutofit/>
          </a:bodyPr>
          <a:lstStyle/>
          <a:p>
            <a:pPr eaLnBrk="1" fontAlgn="auto" hangingPunct="1">
              <a:lnSpc>
                <a:spcPct val="80000"/>
              </a:lnSpc>
              <a:spcAft>
                <a:spcPts val="0"/>
              </a:spcAft>
              <a:buNone/>
              <a:defRPr/>
            </a:pPr>
            <a:endParaRPr lang="it-IT" sz="1800" b="1" dirty="0">
              <a:solidFill>
                <a:srgbClr val="0A0A0A"/>
              </a:solidFill>
              <a:effectLst>
                <a:outerShdw blurRad="38100" dist="38100" dir="2700000" algn="tl">
                  <a:srgbClr val="FFFFFF"/>
                </a:outerShdw>
              </a:effectLst>
            </a:endParaRPr>
          </a:p>
          <a:p>
            <a:pPr algn="ctr" eaLnBrk="1" fontAlgn="auto" hangingPunct="1">
              <a:lnSpc>
                <a:spcPct val="80000"/>
              </a:lnSpc>
              <a:spcAft>
                <a:spcPts val="0"/>
              </a:spcAft>
              <a:buNone/>
              <a:defRPr/>
            </a:pPr>
            <a:r>
              <a:rPr lang="it-IT" sz="2400" b="1" dirty="0">
                <a:solidFill>
                  <a:srgbClr val="0A0A0A"/>
                </a:solidFill>
              </a:rPr>
              <a:t>L’insegnamento matrimoniale presso i  PROFETI</a:t>
            </a:r>
          </a:p>
          <a:p>
            <a:pPr eaLnBrk="1" fontAlgn="auto" hangingPunct="1">
              <a:lnSpc>
                <a:spcPct val="80000"/>
              </a:lnSpc>
              <a:spcAft>
                <a:spcPts val="0"/>
              </a:spcAft>
              <a:buNone/>
              <a:defRPr/>
            </a:pPr>
            <a:endParaRPr lang="it-IT" sz="2400" dirty="0">
              <a:solidFill>
                <a:srgbClr val="0A0A0A"/>
              </a:solidFill>
            </a:endParaRPr>
          </a:p>
          <a:p>
            <a:pPr eaLnBrk="1" fontAlgn="auto" hangingPunct="1">
              <a:lnSpc>
                <a:spcPct val="150000"/>
              </a:lnSpc>
              <a:spcAft>
                <a:spcPts val="0"/>
              </a:spcAft>
              <a:defRPr/>
            </a:pPr>
            <a:r>
              <a:rPr lang="it-IT" sz="1800" dirty="0">
                <a:solidFill>
                  <a:srgbClr val="0A0A0A"/>
                </a:solidFill>
              </a:rPr>
              <a:t>Perché tale ideale rimanesse sempre limpido, hanno dato un apporto determinante i profeti, che hanno presentato l’allegoria nuziale per esprimere il rapporto d’amore e di fedeltà fra Dio e Israele. </a:t>
            </a:r>
          </a:p>
          <a:p>
            <a:pPr eaLnBrk="1" fontAlgn="auto" hangingPunct="1">
              <a:lnSpc>
                <a:spcPct val="150000"/>
              </a:lnSpc>
              <a:spcAft>
                <a:spcPts val="0"/>
              </a:spcAft>
              <a:defRPr/>
            </a:pPr>
            <a:r>
              <a:rPr lang="it-IT" sz="1800" dirty="0">
                <a:solidFill>
                  <a:srgbClr val="0A0A0A"/>
                </a:solidFill>
              </a:rPr>
              <a:t>Essi, in realtà, utilizzano un po’ tutte le immagini desunte dall’ambiente familiare per esprimere i rapporti di Dio con il suo popolo.</a:t>
            </a:r>
          </a:p>
          <a:p>
            <a:pPr eaLnBrk="1" fontAlgn="auto" hangingPunct="1">
              <a:lnSpc>
                <a:spcPct val="150000"/>
              </a:lnSpc>
              <a:spcAft>
                <a:spcPts val="0"/>
              </a:spcAft>
              <a:defRPr/>
            </a:pPr>
            <a:r>
              <a:rPr lang="it-IT" sz="1800" dirty="0">
                <a:solidFill>
                  <a:srgbClr val="0A0A0A"/>
                </a:solidFill>
              </a:rPr>
              <a:t>Dio si presenta come una madre:</a:t>
            </a:r>
            <a:r>
              <a:rPr lang="it-IT" sz="1800" i="1" dirty="0">
                <a:solidFill>
                  <a:srgbClr val="0A0A0A"/>
                </a:solidFill>
              </a:rPr>
              <a:t> </a:t>
            </a:r>
          </a:p>
          <a:p>
            <a:pPr eaLnBrk="1" fontAlgn="auto" hangingPunct="1">
              <a:lnSpc>
                <a:spcPct val="150000"/>
              </a:lnSpc>
              <a:spcAft>
                <a:spcPts val="0"/>
              </a:spcAft>
              <a:buNone/>
              <a:defRPr/>
            </a:pPr>
            <a:r>
              <a:rPr lang="it-IT" sz="1800" i="1" dirty="0">
                <a:solidFill>
                  <a:srgbClr val="0A0A0A"/>
                </a:solidFill>
              </a:rPr>
              <a:t>    Si dimentica forse una donna del suo bambino, così da non commuoversi per il figlio delle sue viscere? </a:t>
            </a:r>
          </a:p>
          <a:p>
            <a:pPr eaLnBrk="1" fontAlgn="auto" hangingPunct="1">
              <a:lnSpc>
                <a:spcPct val="150000"/>
              </a:lnSpc>
              <a:spcAft>
                <a:spcPts val="0"/>
              </a:spcAft>
              <a:buNone/>
              <a:defRPr/>
            </a:pPr>
            <a:r>
              <a:rPr lang="it-IT" sz="1800" i="1" dirty="0">
                <a:solidFill>
                  <a:srgbClr val="0A0A0A"/>
                </a:solidFill>
              </a:rPr>
              <a:t>     Anche se questa donna si dimenticasse, io invece non ti dimenticherò mai</a:t>
            </a:r>
            <a:r>
              <a:rPr lang="it-IT" sz="1800" dirty="0">
                <a:solidFill>
                  <a:srgbClr val="0A0A0A"/>
                </a:solidFill>
              </a:rPr>
              <a:t> (Is 49,15-16).</a:t>
            </a:r>
          </a:p>
          <a:p>
            <a:pPr eaLnBrk="1" fontAlgn="auto" hangingPunct="1">
              <a:lnSpc>
                <a:spcPct val="150000"/>
              </a:lnSpc>
              <a:spcAft>
                <a:spcPts val="0"/>
              </a:spcAft>
              <a:defRPr/>
            </a:pPr>
            <a:r>
              <a:rPr lang="it-IT" sz="1800" dirty="0">
                <a:solidFill>
                  <a:srgbClr val="0A0A0A"/>
                </a:solidFill>
              </a:rPr>
              <a:t>E per esprimere la gioia della liberazione dall’esilio viene portato l’esempio della gioia nuziale: </a:t>
            </a:r>
          </a:p>
          <a:p>
            <a:pPr eaLnBrk="1" fontAlgn="auto" hangingPunct="1">
              <a:lnSpc>
                <a:spcPct val="150000"/>
              </a:lnSpc>
              <a:spcAft>
                <a:spcPts val="0"/>
              </a:spcAft>
              <a:buNone/>
              <a:defRPr/>
            </a:pPr>
            <a:r>
              <a:rPr lang="it-IT" sz="1800" i="1" dirty="0">
                <a:solidFill>
                  <a:srgbClr val="0A0A0A"/>
                </a:solidFill>
              </a:rPr>
              <a:t>“… Io gioisco pienamente nel Signore, la mia anima esulta nel mio Dio... come uno sposo che si cinge il diadema e come una sposa che si adorna di gioielli</a:t>
            </a:r>
            <a:r>
              <a:rPr lang="it-IT" sz="1800" dirty="0">
                <a:solidFill>
                  <a:srgbClr val="0A0A0A"/>
                </a:solidFill>
              </a:rPr>
              <a:t> (Is 61,10); </a:t>
            </a:r>
          </a:p>
          <a:p>
            <a:pPr eaLnBrk="1" fontAlgn="auto" hangingPunct="1">
              <a:lnSpc>
                <a:spcPct val="150000"/>
              </a:lnSpc>
              <a:spcAft>
                <a:spcPts val="0"/>
              </a:spcAft>
              <a:buNone/>
              <a:defRPr/>
            </a:pPr>
            <a:r>
              <a:rPr lang="it-IT" sz="1800" i="1" dirty="0">
                <a:solidFill>
                  <a:srgbClr val="0A0A0A"/>
                </a:solidFill>
              </a:rPr>
              <a:t>       Sì, come un giovane sposa una vergine, così ti sposerà il tuo architetto; come gioisce lo sposo per la sposa, così il tuo Dio gioirà per te</a:t>
            </a:r>
            <a:r>
              <a:rPr lang="it-IT" sz="1800" dirty="0">
                <a:solidFill>
                  <a:srgbClr val="0A0A0A"/>
                </a:solidFill>
              </a:rPr>
              <a:t> (Is 62,5</a:t>
            </a:r>
            <a:r>
              <a:rPr lang="it-IT" sz="1800" dirty="0">
                <a:solidFill>
                  <a:srgbClr val="0A0A0A"/>
                </a:solidFill>
                <a:effectLst>
                  <a:outerShdw blurRad="38100" dist="38100" dir="2700000" algn="tl">
                    <a:srgbClr val="FFFFFF"/>
                  </a:outerShdw>
                </a:effectLst>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Papiro">
            <a:extLst>
              <a:ext uri="{FF2B5EF4-FFF2-40B4-BE49-F238E27FC236}">
                <a16:creationId xmlns:a16="http://schemas.microsoft.com/office/drawing/2014/main" id="{3D3DEAEF-8D7B-4A97-BBC1-EF66201654EC}"/>
              </a:ext>
            </a:extLst>
          </p:cNvPr>
          <p:cNvSpPr>
            <a:spLocks noGrp="1" noRot="1" noChangeArrowheads="1"/>
          </p:cNvSpPr>
          <p:nvPr>
            <p:ph idx="1"/>
          </p:nvPr>
        </p:nvSpPr>
        <p:spPr>
          <a:xfrm>
            <a:off x="551384" y="188914"/>
            <a:ext cx="11377264" cy="6408737"/>
          </a:xfrm>
          <a:solidFill>
            <a:srgbClr val="FFFFCC"/>
          </a:solidFill>
          <a:ln>
            <a:solidFill>
              <a:srgbClr val="0A0A0A"/>
            </a:solidFill>
            <a:miter lim="800000"/>
            <a:headEnd/>
            <a:tailEnd/>
          </a:ln>
        </p:spPr>
        <p:txBody>
          <a:bodyPr/>
          <a:lstStyle/>
          <a:p>
            <a:pPr algn="ctr" eaLnBrk="1" hangingPunct="1">
              <a:buFontTx/>
              <a:buAutoNum type="alphaLcParenR"/>
            </a:pPr>
            <a:r>
              <a:rPr lang="it-IT" altLang="it-IT" sz="1400" u="sng" dirty="0">
                <a:solidFill>
                  <a:srgbClr val="0A0A0A"/>
                </a:solidFill>
              </a:rPr>
              <a:t>L’allegoria nuziale per esprimere </a:t>
            </a:r>
            <a:r>
              <a:rPr lang="it-IT" altLang="it-IT" sz="1800" b="1" u="sng" dirty="0">
                <a:solidFill>
                  <a:srgbClr val="0A0A0A"/>
                </a:solidFill>
              </a:rPr>
              <a:t>l’alleanza di Dio con Israele</a:t>
            </a:r>
            <a:endParaRPr lang="it-IT" altLang="it-IT" sz="1400" dirty="0">
              <a:solidFill>
                <a:srgbClr val="0A0A0A"/>
              </a:solidFill>
            </a:endParaRPr>
          </a:p>
          <a:p>
            <a:pPr eaLnBrk="1" hangingPunct="1">
              <a:buFont typeface="Arial" panose="020B0604020202020204" pitchFamily="34" charset="0"/>
              <a:buNone/>
            </a:pPr>
            <a:endParaRPr lang="it-IT" altLang="it-IT" sz="1400" dirty="0">
              <a:solidFill>
                <a:srgbClr val="0A0A0A"/>
              </a:solidFill>
            </a:endParaRPr>
          </a:p>
          <a:p>
            <a:pPr eaLnBrk="1" hangingPunct="1"/>
            <a:r>
              <a:rPr lang="it-IT" altLang="it-IT" sz="1400" dirty="0">
                <a:solidFill>
                  <a:srgbClr val="0A0A0A"/>
                </a:solidFill>
              </a:rPr>
              <a:t>I profeti adoperano di preferenza l’immagine nuziale per descrivere i rapporti di Dio con Israele: egli è il fidanzato o lo sposo sempre fedele, mentre Israele è la fidanzata o la sposa molte volte infedele.</a:t>
            </a:r>
          </a:p>
          <a:p>
            <a:pPr eaLnBrk="1" hangingPunct="1"/>
            <a:r>
              <a:rPr lang="it-IT" altLang="it-IT" sz="1400" dirty="0">
                <a:solidFill>
                  <a:srgbClr val="0A0A0A"/>
                </a:solidFill>
              </a:rPr>
              <a:t>È </a:t>
            </a:r>
            <a:r>
              <a:rPr lang="it-IT" altLang="it-IT" sz="1400" b="1" dirty="0">
                <a:solidFill>
                  <a:srgbClr val="0A0A0A"/>
                </a:solidFill>
              </a:rPr>
              <a:t>Osea</a:t>
            </a:r>
            <a:r>
              <a:rPr lang="it-IT" altLang="it-IT" sz="1400" dirty="0">
                <a:solidFill>
                  <a:srgbClr val="0A0A0A"/>
                </a:solidFill>
              </a:rPr>
              <a:t> che per primo adopera questa immagine, forse partendo da una esperienza matrimoniale fallimentare: la moglie </a:t>
            </a:r>
            <a:r>
              <a:rPr lang="it-IT" altLang="it-IT" sz="1400" dirty="0" err="1">
                <a:solidFill>
                  <a:srgbClr val="0A0A0A"/>
                </a:solidFill>
              </a:rPr>
              <a:t>Gomer</a:t>
            </a:r>
            <a:r>
              <a:rPr lang="it-IT" altLang="it-IT" sz="1400" dirty="0">
                <a:solidFill>
                  <a:srgbClr val="0A0A0A"/>
                </a:solidFill>
              </a:rPr>
              <a:t>, infatti, si dà alla prostituzione. </a:t>
            </a:r>
          </a:p>
          <a:p>
            <a:pPr eaLnBrk="1" hangingPunct="1"/>
            <a:r>
              <a:rPr lang="it-IT" altLang="it-IT" sz="1400" dirty="0">
                <a:solidFill>
                  <a:srgbClr val="0A0A0A"/>
                </a:solidFill>
              </a:rPr>
              <a:t>La prostituzione della moglie diventa simbolo dell’infedeltà di Israele, che arriva perfino al culto delle divinità straniere, il quale porta con sé anche vere e proprie aberrazioni sessuali. </a:t>
            </a:r>
          </a:p>
          <a:p>
            <a:pPr eaLnBrk="1" hangingPunct="1"/>
            <a:r>
              <a:rPr lang="it-IT" altLang="it-IT" sz="1400" dirty="0">
                <a:solidFill>
                  <a:srgbClr val="0A0A0A"/>
                </a:solidFill>
              </a:rPr>
              <a:t>Dio, però, sempre fedele, non si arrende e progetta un nuovo fidanzamento con il suo popolo: Pertanto, ecco io la sedurrò, la condurrò nel deserto e parlerò al suo cuore (Os 2,16).</a:t>
            </a:r>
          </a:p>
          <a:p>
            <a:pPr eaLnBrk="1" hangingPunct="1"/>
            <a:r>
              <a:rPr lang="it-IT" altLang="it-IT" sz="1400" dirty="0">
                <a:solidFill>
                  <a:srgbClr val="0A0A0A"/>
                </a:solidFill>
              </a:rPr>
              <a:t>Il richiamo del deserto rimanda al periodo dell’innamoramento, quando Israele seguiva il suo Dio più da vicino. Il nuovo fidanzamento, però, non dovrà più essere rotto da nuove infedeltà: Ti fidanzerò a me per l’eternità, ti fidanzerò a me nella giustizia e nel diritto, nella tenerezza e nell’amore... (Os 2,21-22).</a:t>
            </a:r>
          </a:p>
          <a:p>
            <a:pPr eaLnBrk="1" hangingPunct="1"/>
            <a:r>
              <a:rPr lang="it-IT" altLang="it-IT" sz="1400" dirty="0">
                <a:solidFill>
                  <a:srgbClr val="0A0A0A"/>
                </a:solidFill>
              </a:rPr>
              <a:t>Geremia riprende il tema di Dio-sposo in modo ancora più tenero, ricordando soprattutto l’entusiasmo del primo amore: Mi ricordo di te, dell’affetto della tua giovinezza, dell’amore al tempo del tuo fidanzamento, quando mi seguivi nel deserto, in una terra non seminata (</a:t>
            </a:r>
            <a:r>
              <a:rPr lang="it-IT" altLang="it-IT" sz="1400" dirty="0" err="1">
                <a:solidFill>
                  <a:srgbClr val="0A0A0A"/>
                </a:solidFill>
              </a:rPr>
              <a:t>Ger</a:t>
            </a:r>
            <a:r>
              <a:rPr lang="it-IT" altLang="it-IT" sz="1400" dirty="0">
                <a:solidFill>
                  <a:srgbClr val="0A0A0A"/>
                </a:solidFill>
              </a:rPr>
              <a:t> 2,2). </a:t>
            </a:r>
          </a:p>
          <a:p>
            <a:pPr eaLnBrk="1" hangingPunct="1"/>
            <a:r>
              <a:rPr lang="it-IT" altLang="it-IT" sz="1400" dirty="0">
                <a:solidFill>
                  <a:srgbClr val="0A0A0A"/>
                </a:solidFill>
              </a:rPr>
              <a:t>Proprio per questo è più acuto il rimprovero che viene rivolto al popolo infedele: Perché il mio popolo dice: "Ci siamo emancipati, non faremo più ritorno a te?". </a:t>
            </a:r>
          </a:p>
          <a:p>
            <a:pPr eaLnBrk="1" hangingPunct="1"/>
            <a:r>
              <a:rPr lang="it-IT" altLang="it-IT" sz="1400" dirty="0">
                <a:solidFill>
                  <a:srgbClr val="0A0A0A"/>
                </a:solidFill>
              </a:rPr>
              <a:t>Si dimentica forse una vergine dei suoi ornamenti, una sposa della usa cintura? Eppure il mio popolo mi ha dimenticato per giorni innumerevoli" (</a:t>
            </a:r>
            <a:r>
              <a:rPr lang="it-IT" altLang="it-IT" sz="1400" dirty="0" err="1">
                <a:solidFill>
                  <a:srgbClr val="0A0A0A"/>
                </a:solidFill>
              </a:rPr>
              <a:t>Ger</a:t>
            </a:r>
            <a:r>
              <a:rPr lang="it-IT" altLang="it-IT" sz="1400" dirty="0">
                <a:solidFill>
                  <a:srgbClr val="0A0A0A"/>
                </a:solidFill>
              </a:rPr>
              <a:t> 2,31-32).</a:t>
            </a:r>
          </a:p>
          <a:p>
            <a:pPr eaLnBrk="1" hangingPunct="1"/>
            <a:r>
              <a:rPr lang="it-IT" altLang="it-IT" sz="1400" dirty="0">
                <a:solidFill>
                  <a:srgbClr val="0A0A0A"/>
                </a:solidFill>
              </a:rPr>
              <a:t>L’immagine è ripresa da Ezechiele che ci presenta Israele come una fanciulla abbandonata di cui Dio si invaghisce fino a farla sua: Passai vicino a te e ti vidi; ecco la tua età era l’età dell’amore; io stesi il lembo del mio mantello su di te e coprii la tua nudità; giurai alleanza con te, dice il Signore Dio, e divenisti mia (</a:t>
            </a:r>
            <a:r>
              <a:rPr lang="it-IT" altLang="it-IT" sz="1400" dirty="0" err="1">
                <a:solidFill>
                  <a:srgbClr val="0A0A0A"/>
                </a:solidFill>
              </a:rPr>
              <a:t>Ez</a:t>
            </a:r>
            <a:r>
              <a:rPr lang="it-IT" altLang="it-IT" sz="1400" dirty="0">
                <a:solidFill>
                  <a:srgbClr val="0A0A0A"/>
                </a:solidFill>
              </a:rPr>
              <a:t> 16,8). L’immagine ricorre anche più frequentemente in Isaia, dove le difficoltà dell’esilio e del reinserimento in patria vengono addolcite dal ricordo di Dio che è lo sposo e perciò non abbandona il suo popolo: Non temere, perché non dovrai più arrossire... Poiché il tuo sposo è il tuo creatore, Signore degli eserciti è il suo nome; tuo redentore è il Santo d’Israele, è chiamato Dio di tutta la terra (</a:t>
            </a:r>
            <a:r>
              <a:rPr lang="it-IT" altLang="it-IT" sz="1400" dirty="0" err="1">
                <a:solidFill>
                  <a:srgbClr val="0A0A0A"/>
                </a:solidFill>
              </a:rPr>
              <a:t>Is</a:t>
            </a:r>
            <a:r>
              <a:rPr lang="it-IT" altLang="it-IT" sz="1400" dirty="0">
                <a:solidFill>
                  <a:srgbClr val="0A0A0A"/>
                </a:solidFill>
              </a:rPr>
              <a:t> 54,4-6).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descr="Papiro">
            <a:extLst>
              <a:ext uri="{FF2B5EF4-FFF2-40B4-BE49-F238E27FC236}">
                <a16:creationId xmlns:a16="http://schemas.microsoft.com/office/drawing/2014/main" id="{1CFAE178-0A56-4B69-84DD-5AD1B9304146}"/>
              </a:ext>
            </a:extLst>
          </p:cNvPr>
          <p:cNvSpPr>
            <a:spLocks noGrp="1" noRot="1" noChangeArrowheads="1"/>
          </p:cNvSpPr>
          <p:nvPr>
            <p:ph idx="1"/>
          </p:nvPr>
        </p:nvSpPr>
        <p:spPr>
          <a:xfrm>
            <a:off x="839416" y="476250"/>
            <a:ext cx="10585176" cy="5976938"/>
          </a:xfrm>
          <a:solidFill>
            <a:srgbClr val="FFFFCC"/>
          </a:solidFill>
          <a:ln>
            <a:solidFill>
              <a:srgbClr val="0A0A0A"/>
            </a:solidFill>
            <a:miter lim="800000"/>
            <a:headEnd/>
            <a:tailEnd/>
          </a:ln>
        </p:spPr>
        <p:txBody>
          <a:bodyPr/>
          <a:lstStyle/>
          <a:p>
            <a:pPr algn="ctr" eaLnBrk="1" hangingPunct="1">
              <a:lnSpc>
                <a:spcPct val="150000"/>
              </a:lnSpc>
              <a:buFont typeface="Arial" panose="020B0604020202020204" pitchFamily="34" charset="0"/>
              <a:buNone/>
            </a:pPr>
            <a:r>
              <a:rPr lang="it-IT" altLang="it-IT" sz="2400" b="1" dirty="0">
                <a:solidFill>
                  <a:srgbClr val="0A0A0A"/>
                </a:solidFill>
              </a:rPr>
              <a:t>b) </a:t>
            </a:r>
            <a:r>
              <a:rPr lang="it-IT" altLang="it-IT" sz="2400" b="1" u="sng" dirty="0">
                <a:solidFill>
                  <a:srgbClr val="0A0A0A"/>
                </a:solidFill>
              </a:rPr>
              <a:t>Portata teologica dell’allegoria</a:t>
            </a:r>
            <a:endParaRPr lang="it-IT" altLang="it-IT" sz="2400" b="1" dirty="0">
              <a:solidFill>
                <a:srgbClr val="0A0A0A"/>
              </a:solidFill>
            </a:endParaRPr>
          </a:p>
          <a:p>
            <a:pPr eaLnBrk="1" hangingPunct="1">
              <a:lnSpc>
                <a:spcPct val="150000"/>
              </a:lnSpc>
            </a:pPr>
            <a:r>
              <a:rPr lang="it-IT" altLang="it-IT" sz="2400" dirty="0">
                <a:solidFill>
                  <a:srgbClr val="0A0A0A"/>
                </a:solidFill>
              </a:rPr>
              <a:t>L’immagine nuziale è importante per due motivi. </a:t>
            </a:r>
          </a:p>
          <a:p>
            <a:pPr eaLnBrk="1" hangingPunct="1">
              <a:lnSpc>
                <a:spcPct val="150000"/>
              </a:lnSpc>
              <a:buFont typeface="Arial" panose="020B0604020202020204" pitchFamily="34" charset="0"/>
              <a:buNone/>
            </a:pPr>
            <a:r>
              <a:rPr lang="it-IT" altLang="it-IT" sz="2400" dirty="0">
                <a:solidFill>
                  <a:srgbClr val="0A0A0A"/>
                </a:solidFill>
              </a:rPr>
              <a:t>    Per un verso, Dio non avrebbe potuto prendere come simbolo del suo amore verso Israele la realtà matrimoniale, se essa non fosse stata sentita e vissuta, almeno normalmente, come realtà di amore e fedeltà totale. </a:t>
            </a:r>
          </a:p>
          <a:p>
            <a:pPr eaLnBrk="1" hangingPunct="1">
              <a:lnSpc>
                <a:spcPct val="150000"/>
              </a:lnSpc>
            </a:pPr>
            <a:r>
              <a:rPr lang="it-IT" altLang="it-IT" sz="2400" dirty="0">
                <a:solidFill>
                  <a:srgbClr val="0A0A0A"/>
                </a:solidFill>
              </a:rPr>
              <a:t>Per un altro verso, Dio vuole dare un vero e proprio ammaestramento sul matrimonio: esso ha significato nella misura in cui riflette i </a:t>
            </a:r>
            <a:r>
              <a:rPr lang="it-IT" altLang="it-IT" sz="2400" i="1" dirty="0">
                <a:solidFill>
                  <a:srgbClr val="0A0A0A"/>
                </a:solidFill>
              </a:rPr>
              <a:t>costumi</a:t>
            </a:r>
            <a:r>
              <a:rPr lang="it-IT" altLang="it-IT" sz="2400" dirty="0">
                <a:solidFill>
                  <a:srgbClr val="0A0A0A"/>
                </a:solidFill>
              </a:rPr>
              <a:t> di Dio, ne imita gli atteggiamenti, ne assume i valori. </a:t>
            </a:r>
          </a:p>
          <a:p>
            <a:pPr eaLnBrk="1" hangingPunct="1">
              <a:lnSpc>
                <a:spcPct val="150000"/>
              </a:lnSpc>
            </a:pPr>
            <a:r>
              <a:rPr lang="it-IT" altLang="it-IT" sz="2400" dirty="0">
                <a:solidFill>
                  <a:srgbClr val="0A0A0A"/>
                </a:solidFill>
              </a:rPr>
              <a:t>C’è un reciproco intreccio fra la realtà matrimoniale presa a simbolo e il progetto matrimoniale che Dio ripropone ai credenti.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Papiro">
            <a:extLst>
              <a:ext uri="{FF2B5EF4-FFF2-40B4-BE49-F238E27FC236}">
                <a16:creationId xmlns:a16="http://schemas.microsoft.com/office/drawing/2014/main" id="{12651532-524B-442C-AD85-4FA0A8B68834}"/>
              </a:ext>
            </a:extLst>
          </p:cNvPr>
          <p:cNvSpPr>
            <a:spLocks noGrp="1" noRot="1" noChangeArrowheads="1"/>
          </p:cNvSpPr>
          <p:nvPr>
            <p:ph idx="1"/>
          </p:nvPr>
        </p:nvSpPr>
        <p:spPr>
          <a:xfrm>
            <a:off x="1981200" y="476251"/>
            <a:ext cx="8229600" cy="5649913"/>
          </a:xfrm>
          <a:solidFill>
            <a:srgbClr val="FFFFCC"/>
          </a:solidFill>
          <a:ln>
            <a:solidFill>
              <a:srgbClr val="0A0A0A"/>
            </a:solidFill>
          </a:ln>
        </p:spPr>
        <p:txBody>
          <a:bodyPr rtlCol="0">
            <a:normAutofit/>
          </a:bodyPr>
          <a:lstStyle/>
          <a:p>
            <a:pPr algn="ctr" eaLnBrk="1" fontAlgn="auto" hangingPunct="1">
              <a:spcAft>
                <a:spcPts val="0"/>
              </a:spcAft>
              <a:buNone/>
              <a:defRPr/>
            </a:pPr>
            <a:endParaRPr lang="it-IT" b="1" dirty="0">
              <a:solidFill>
                <a:srgbClr val="0A0A0A"/>
              </a:solidFill>
              <a:effectLst>
                <a:outerShdw blurRad="38100" dist="38100" dir="2700000" algn="tl">
                  <a:srgbClr val="FFFFFF"/>
                </a:outerShdw>
              </a:effectLst>
            </a:endParaRPr>
          </a:p>
          <a:p>
            <a:pPr algn="ctr" eaLnBrk="1" fontAlgn="auto" hangingPunct="1">
              <a:spcAft>
                <a:spcPts val="0"/>
              </a:spcAft>
              <a:buNone/>
              <a:defRPr/>
            </a:pPr>
            <a:r>
              <a:rPr lang="it-IT" b="1" dirty="0">
                <a:solidFill>
                  <a:srgbClr val="0A0A0A"/>
                </a:solidFill>
              </a:rPr>
              <a:t>La letteratura </a:t>
            </a:r>
            <a:r>
              <a:rPr lang="it-IT" b="1" dirty="0" err="1">
                <a:solidFill>
                  <a:srgbClr val="0A0A0A"/>
                </a:solidFill>
              </a:rPr>
              <a:t>sapenziale</a:t>
            </a:r>
            <a:endParaRPr lang="it-IT" dirty="0">
              <a:solidFill>
                <a:srgbClr val="0A0A0A"/>
              </a:solidFill>
            </a:endParaRPr>
          </a:p>
          <a:p>
            <a:pPr eaLnBrk="1" fontAlgn="auto" hangingPunct="1">
              <a:spcAft>
                <a:spcPts val="0"/>
              </a:spcAft>
              <a:defRPr/>
            </a:pPr>
            <a:endParaRPr lang="it-IT" dirty="0">
              <a:solidFill>
                <a:srgbClr val="0A0A0A"/>
              </a:solidFill>
            </a:endParaRPr>
          </a:p>
          <a:p>
            <a:pPr eaLnBrk="1" fontAlgn="auto" hangingPunct="1">
              <a:lnSpc>
                <a:spcPct val="150000"/>
              </a:lnSpc>
              <a:spcAft>
                <a:spcPts val="0"/>
              </a:spcAft>
              <a:buNone/>
              <a:defRPr/>
            </a:pPr>
            <a:r>
              <a:rPr lang="it-IT" dirty="0">
                <a:solidFill>
                  <a:srgbClr val="0A0A0A"/>
                </a:solidFill>
              </a:rPr>
              <a:t>   Tutto il filone della letteratura sapienziale esalta i valori del matrimonio e della famiglia.</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1919</TotalTime>
  <Words>14849</Words>
  <Application>Microsoft Office PowerPoint</Application>
  <PresentationFormat>Widescreen</PresentationFormat>
  <Paragraphs>970</Paragraphs>
  <Slides>161</Slides>
  <Notes>25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161</vt:i4>
      </vt:variant>
    </vt:vector>
  </HeadingPairs>
  <TitlesOfParts>
    <vt:vector size="168" baseType="lpstr">
      <vt:lpstr>Arial</vt:lpstr>
      <vt:lpstr>Calibri</vt:lpstr>
      <vt:lpstr>Comic Sans MS</vt:lpstr>
      <vt:lpstr>Tahoma</vt:lpstr>
      <vt:lpstr>Times New Roman</vt:lpstr>
      <vt:lpstr>Wingdings</vt:lpstr>
      <vt:lpstr>Tema di Office</vt:lpstr>
      <vt:lpstr>5 Superiore  prima parte   Primo quadrimestre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Conversazione breve in chat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Riflessioni  sulla GIOIA e sulla FELICITA’ ---------------- ESSERE     o     AVERE?</vt:lpstr>
      <vt:lpstr>Presentazione standard di PowerPoint</vt:lpstr>
      <vt:lpstr>Differenza tra FELICITA’ e GIOIA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MATRIMONIO NELLA  COSTITUZIONE  ITALIANA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dottrina sul matrimonio   nel Nuovo Testamento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Superiore  primo parte  a.s. 2009 – 2010  Primo quadrimestre</dc:title>
  <dc:creator>io</dc:creator>
  <cp:lastModifiedBy>utente</cp:lastModifiedBy>
  <cp:revision>159</cp:revision>
  <dcterms:created xsi:type="dcterms:W3CDTF">2009-10-09T10:53:36Z</dcterms:created>
  <dcterms:modified xsi:type="dcterms:W3CDTF">2021-12-04T11:33:01Z</dcterms:modified>
</cp:coreProperties>
</file>